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1.xml" ContentType="application/vnd.openxmlformats-officedocument.presentationml.notesSlide+xml"/>
  <Override PartName="/ppt/charts/chart15.xml" ContentType="application/vnd.openxmlformats-officedocument.drawingml.chart+xml"/>
  <Override PartName="/ppt/drawings/drawing3.xml" ContentType="application/vnd.openxmlformats-officedocument.drawingml.chartshapes+xml"/>
  <Override PartName="/ppt/charts/chart16.xml" ContentType="application/vnd.openxmlformats-officedocument.drawingml.chart+xml"/>
  <Override PartName="/ppt/drawings/drawing4.xml" ContentType="application/vnd.openxmlformats-officedocument.drawingml.chartshapes+xml"/>
  <Override PartName="/ppt/charts/chart17.xml" ContentType="application/vnd.openxmlformats-officedocument.drawingml.chart+xml"/>
  <Override PartName="/ppt/drawings/drawing5.xml" ContentType="application/vnd.openxmlformats-officedocument.drawingml.chartshapes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drawings/drawing6.xml" ContentType="application/vnd.openxmlformats-officedocument.drawingml.chartshapes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32"/>
  </p:notesMasterIdLst>
  <p:handoutMasterIdLst>
    <p:handoutMasterId r:id="rId33"/>
  </p:handoutMasterIdLst>
  <p:sldIdLst>
    <p:sldId id="295" r:id="rId3"/>
    <p:sldId id="261" r:id="rId4"/>
    <p:sldId id="385" r:id="rId5"/>
    <p:sldId id="338" r:id="rId6"/>
    <p:sldId id="475" r:id="rId7"/>
    <p:sldId id="379" r:id="rId8"/>
    <p:sldId id="341" r:id="rId9"/>
    <p:sldId id="444" r:id="rId10"/>
    <p:sldId id="313" r:id="rId11"/>
    <p:sldId id="452" r:id="rId12"/>
    <p:sldId id="472" r:id="rId13"/>
    <p:sldId id="487" r:id="rId14"/>
    <p:sldId id="479" r:id="rId15"/>
    <p:sldId id="477" r:id="rId16"/>
    <p:sldId id="480" r:id="rId17"/>
    <p:sldId id="481" r:id="rId18"/>
    <p:sldId id="482" r:id="rId19"/>
    <p:sldId id="483" r:id="rId20"/>
    <p:sldId id="484" r:id="rId21"/>
    <p:sldId id="485" r:id="rId22"/>
    <p:sldId id="404" r:id="rId23"/>
    <p:sldId id="463" r:id="rId24"/>
    <p:sldId id="415" r:id="rId25"/>
    <p:sldId id="468" r:id="rId26"/>
    <p:sldId id="469" r:id="rId27"/>
    <p:sldId id="486" r:id="rId28"/>
    <p:sldId id="460" r:id="rId29"/>
    <p:sldId id="420" r:id="rId30"/>
    <p:sldId id="288" r:id="rId3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30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029" autoAdjust="0"/>
    <p:restoredTop sz="97033" autoAdjust="0"/>
  </p:normalViewPr>
  <p:slideViewPr>
    <p:cSldViewPr>
      <p:cViewPr>
        <p:scale>
          <a:sx n="70" d="100"/>
          <a:sy n="70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298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view3D>
      <c:rotX val="0"/>
      <c:rotY val="0"/>
      <c:depthPercent val="8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391462472948367"/>
          <c:y val="8.5366360146952258E-2"/>
          <c:w val="0.7309133925431609"/>
          <c:h val="0.8251905833992300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ПОПУЊЕНО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СИСТЕМАТИЗОВАНО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841728"/>
        <c:axId val="32843264"/>
        <c:axId val="0"/>
      </c:bar3DChart>
      <c:catAx>
        <c:axId val="32841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32843264"/>
        <c:crosses val="autoZero"/>
        <c:auto val="1"/>
        <c:lblAlgn val="ctr"/>
        <c:lblOffset val="100"/>
        <c:noMultiLvlLbl val="0"/>
      </c:catAx>
      <c:valAx>
        <c:axId val="328432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2841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42191601049869"/>
          <c:y val="0"/>
          <c:w val="0.64715616797900255"/>
          <c:h val="0.9707342519685038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0"/>
          <c:dPt>
            <c:idx val="0"/>
            <c:bubble3D val="0"/>
            <c:spPr>
              <a:pattFill prst="pct90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Pt>
            <c:idx val="1"/>
            <c:bubble3D val="0"/>
            <c:spPr>
              <a:pattFill prst="pct90">
                <a:fgClr>
                  <a:schemeClr val="accent6">
                    <a:lumMod val="75000"/>
                  </a:schemeClr>
                </a:fgClr>
                <a:bgClr>
                  <a:schemeClr val="bg1"/>
                </a:bgClr>
              </a:patt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</c:dPt>
          <c:dLbls>
            <c:dLbl>
              <c:idx val="0"/>
              <c:layout>
                <c:manualLayout>
                  <c:x val="-0.19703178625798334"/>
                  <c:y val="9.6970128319075657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Искзано на погрешном конту</c:v>
                </c:pt>
                <c:pt idx="1">
                  <c:v>Исказано у мањем износу</c:v>
                </c:pt>
                <c:pt idx="2">
                  <c:v>Исказано у већем износу</c:v>
                </c:pt>
                <c:pt idx="3">
                  <c:v>Исказано из погрешног извора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375444</c:v>
                </c:pt>
                <c:pt idx="1">
                  <c:v>290215</c:v>
                </c:pt>
                <c:pt idx="2">
                  <c:v>207188</c:v>
                </c:pt>
                <c:pt idx="3">
                  <c:v>117757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42191601049869"/>
          <c:y val="0"/>
          <c:w val="0.64715616797900255"/>
          <c:h val="0.97073425196850383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42191601049869"/>
          <c:y val="0"/>
          <c:w val="0.64715616797900255"/>
          <c:h val="0.9707342519685038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0"/>
          <c:dPt>
            <c:idx val="0"/>
            <c:bubble3D val="0"/>
            <c:spPr>
              <a:pattFill prst="pct90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Pt>
            <c:idx val="1"/>
            <c:bubble3D val="0"/>
            <c:spPr>
              <a:pattFill prst="pct90">
                <a:fgClr>
                  <a:schemeClr val="accent6">
                    <a:lumMod val="75000"/>
                  </a:schemeClr>
                </a:fgClr>
                <a:bgClr>
                  <a:schemeClr val="bg1"/>
                </a:bgClr>
              </a:patt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</c:dPt>
          <c:cat>
            <c:strRef>
              <c:f>Sheet1!$A$2:$A$5</c:f>
              <c:strCache>
                <c:ptCount val="4"/>
                <c:pt idx="0">
                  <c:v>Искзано на погрешном конту</c:v>
                </c:pt>
                <c:pt idx="1">
                  <c:v>Исказано у мањем износу</c:v>
                </c:pt>
                <c:pt idx="2">
                  <c:v>Исказано у већем износу</c:v>
                </c:pt>
                <c:pt idx="3">
                  <c:v>Исказано из погрешног извора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375444</c:v>
                </c:pt>
                <c:pt idx="1">
                  <c:v>290215</c:v>
                </c:pt>
                <c:pt idx="2">
                  <c:v>207188</c:v>
                </c:pt>
                <c:pt idx="3">
                  <c:v>117757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42191601049869"/>
          <c:y val="0"/>
          <c:w val="0.64715616797900255"/>
          <c:h val="0.97073425196850383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42191601049869"/>
          <c:y val="0"/>
          <c:w val="0.64715616797900255"/>
          <c:h val="0.9707342519685038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0"/>
          <c:dPt>
            <c:idx val="0"/>
            <c:bubble3D val="0"/>
            <c:spPr>
              <a:pattFill prst="pct90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Pt>
            <c:idx val="1"/>
            <c:bubble3D val="0"/>
            <c:spPr>
              <a:pattFill prst="pct90">
                <a:fgClr>
                  <a:schemeClr val="accent6">
                    <a:lumMod val="75000"/>
                  </a:schemeClr>
                </a:fgClr>
                <a:bgClr>
                  <a:schemeClr val="bg1"/>
                </a:bgClr>
              </a:patt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</c:dPt>
          <c:cat>
            <c:strRef>
              <c:f>Sheet1!$A$2:$A$5</c:f>
              <c:strCache>
                <c:ptCount val="4"/>
                <c:pt idx="0">
                  <c:v>Искзано на погрешном конту</c:v>
                </c:pt>
                <c:pt idx="1">
                  <c:v>Исказано у мањем износу</c:v>
                </c:pt>
                <c:pt idx="2">
                  <c:v>Исказано у већем износу</c:v>
                </c:pt>
                <c:pt idx="3">
                  <c:v>Исказано из погрешног извора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375444</c:v>
                </c:pt>
                <c:pt idx="1">
                  <c:v>290215</c:v>
                </c:pt>
                <c:pt idx="2">
                  <c:v>207188</c:v>
                </c:pt>
                <c:pt idx="3">
                  <c:v>117757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193176066856768E-3"/>
          <c:y val="2.5628506498118027E-3"/>
          <c:w val="0.56914082195995319"/>
          <c:h val="0.9470066535669036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5112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Column22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195491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145162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Column4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402635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Column5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436750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361984"/>
        <c:axId val="40363520"/>
      </c:barChart>
      <c:catAx>
        <c:axId val="40361984"/>
        <c:scaling>
          <c:orientation val="minMax"/>
        </c:scaling>
        <c:delete val="1"/>
        <c:axPos val="b"/>
        <c:majorTickMark val="out"/>
        <c:minorTickMark val="none"/>
        <c:tickLblPos val="nextTo"/>
        <c:crossAx val="40363520"/>
        <c:crosses val="autoZero"/>
        <c:auto val="1"/>
        <c:lblAlgn val="ctr"/>
        <c:lblOffset val="100"/>
        <c:noMultiLvlLbl val="0"/>
      </c:catAx>
      <c:valAx>
        <c:axId val="4036352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0361984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>
        <c:manualLayout>
          <c:layoutTarget val="inner"/>
          <c:xMode val="edge"/>
          <c:yMode val="edge"/>
          <c:x val="1.8245107940644496E-2"/>
          <c:y val="4.9556802405343013E-2"/>
          <c:w val="0.866202541768607"/>
          <c:h val="0.9426184393201291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Остало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100553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Закон о буџетском систему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96601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Закон о јавним набавкама 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115627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Закон о здравственој заштити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158026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Закон о платама у државним органима и јавним службама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325028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Закон о здравственом осигурању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Sheet1!$G$2</c:f>
              <c:numCache>
                <c:formatCode>General</c:formatCode>
                <c:ptCount val="1"/>
                <c:pt idx="0">
                  <c:v>389315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376576"/>
        <c:axId val="40382464"/>
      </c:barChart>
      <c:catAx>
        <c:axId val="40376576"/>
        <c:scaling>
          <c:orientation val="minMax"/>
        </c:scaling>
        <c:delete val="1"/>
        <c:axPos val="b"/>
        <c:majorTickMark val="out"/>
        <c:minorTickMark val="none"/>
        <c:tickLblPos val="nextTo"/>
        <c:crossAx val="40382464"/>
        <c:crosses val="autoZero"/>
        <c:auto val="1"/>
        <c:lblAlgn val="ctr"/>
        <c:lblOffset val="100"/>
        <c:noMultiLvlLbl val="0"/>
      </c:catAx>
      <c:valAx>
        <c:axId val="40382464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crossAx val="40376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193635694230386E-3"/>
          <c:y val="0"/>
          <c:w val="0.56914082195995319"/>
          <c:h val="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5112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Column22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195491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145162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Column4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402635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Column5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436750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877632"/>
        <c:axId val="39883520"/>
      </c:barChart>
      <c:catAx>
        <c:axId val="39877632"/>
        <c:scaling>
          <c:orientation val="minMax"/>
        </c:scaling>
        <c:delete val="1"/>
        <c:axPos val="b"/>
        <c:majorTickMark val="out"/>
        <c:minorTickMark val="none"/>
        <c:tickLblPos val="nextTo"/>
        <c:crossAx val="39883520"/>
        <c:crosses val="autoZero"/>
        <c:auto val="1"/>
        <c:lblAlgn val="ctr"/>
        <c:lblOffset val="100"/>
        <c:noMultiLvlLbl val="0"/>
      </c:catAx>
      <c:valAx>
        <c:axId val="39883520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987763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42191601049869"/>
          <c:y val="0"/>
          <c:w val="0.64715616797900255"/>
          <c:h val="0.97073425196850383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193176066856768E-3"/>
          <c:y val="2.5628506498118027E-3"/>
          <c:w val="0.56914082195995319"/>
          <c:h val="0.9470066535669036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5112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Column22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195491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Column3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145162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Column4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402635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Column5</c:v>
                </c:pt>
              </c:strCache>
            </c:strRef>
          </c:tx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436750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026112"/>
        <c:axId val="40027648"/>
      </c:barChart>
      <c:catAx>
        <c:axId val="40026112"/>
        <c:scaling>
          <c:orientation val="minMax"/>
        </c:scaling>
        <c:delete val="1"/>
        <c:axPos val="b"/>
        <c:majorTickMark val="out"/>
        <c:minorTickMark val="none"/>
        <c:tickLblPos val="nextTo"/>
        <c:crossAx val="40027648"/>
        <c:crosses val="autoZero"/>
        <c:auto val="1"/>
        <c:lblAlgn val="ctr"/>
        <c:lblOffset val="100"/>
        <c:noMultiLvlLbl val="0"/>
      </c:catAx>
      <c:valAx>
        <c:axId val="4002764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0026112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89472688865062"/>
          <c:y val="0.11873825642040955"/>
          <c:w val="0.34777210842878342"/>
          <c:h val="0.8331127629770696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  <c:explosion val="16"/>
          <c:dPt>
            <c:idx val="0"/>
            <c:bubble3D val="0"/>
            <c:spPr>
              <a:pattFill prst="pct90">
                <a:fgClr>
                  <a:srgbClr val="FF0000"/>
                </a:fgClr>
                <a:bgClr>
                  <a:schemeClr val="bg1"/>
                </a:bgClr>
              </a:patt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</c:dPt>
          <c:dPt>
            <c:idx val="1"/>
            <c:bubble3D val="0"/>
            <c:spPr>
              <a:pattFill prst="lgCheck">
                <a:fgClr>
                  <a:srgbClr val="FF0000"/>
                </a:fgClr>
                <a:bgClr>
                  <a:schemeClr val="bg1"/>
                </a:bgClr>
              </a:patt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</c:dPt>
          <c:dPt>
            <c:idx val="2"/>
            <c:bubble3D val="0"/>
            <c:spPr>
              <a:pattFill prst="pct75">
                <a:fgClr>
                  <a:schemeClr val="tx2">
                    <a:lumMod val="75000"/>
                  </a:schemeClr>
                </a:fgClr>
                <a:bgClr>
                  <a:schemeClr val="bg1"/>
                </a:bgClr>
              </a:patt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</c:dPt>
          <c:dPt>
            <c:idx val="3"/>
            <c:bubble3D val="0"/>
            <c:spPr>
              <a:pattFill prst="pct60">
                <a:fgClr>
                  <a:schemeClr val="tx2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</c:dPt>
          <c:dPt>
            <c:idx val="4"/>
            <c:bubble3D val="0"/>
            <c:spPr>
              <a:pattFill prst="pct40">
                <a:fgClr>
                  <a:schemeClr val="tx2">
                    <a:lumMod val="40000"/>
                    <a:lumOff val="60000"/>
                  </a:schemeClr>
                </a:fgClr>
                <a:bgClr>
                  <a:schemeClr val="bg1"/>
                </a:bgClr>
              </a:patt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</c:dPt>
          <c:dPt>
            <c:idx val="5"/>
            <c:bubble3D val="0"/>
            <c:spPr>
              <a:pattFill prst="pct20">
                <a:fgClr>
                  <a:schemeClr val="tx2">
                    <a:lumMod val="40000"/>
                    <a:lumOff val="60000"/>
                  </a:schemeClr>
                </a:fgClr>
                <a:bgClr>
                  <a:schemeClr val="bg1"/>
                </a:bgClr>
              </a:patt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</c:dPt>
          <c:dLbls>
            <c:dLbl>
              <c:idx val="0"/>
              <c:layout>
                <c:manualLayout>
                  <c:x val="4.6195183371675955E-3"/>
                  <c:y val="-0.1548371444266563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5.3760173892151097E-2"/>
                  <c:y val="-0.1331503857073654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5381297729606075E-2"/>
                  <c:y val="-0.1046357414156958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9.0033214414634036E-2"/>
                  <c:y val="8.750991199968259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1587166156457004"/>
                  <c:y val="5.743854560196794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6.9119735972359611E-2"/>
                  <c:y val="-0.1161670379494434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2400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Овлашћени државни  ревизор </c:v>
                </c:pt>
                <c:pt idx="1">
                  <c:v>Државни ревизор</c:v>
                </c:pt>
                <c:pt idx="2">
                  <c:v>Виши саветник у ревизији</c:v>
                </c:pt>
                <c:pt idx="3">
                  <c:v>Самостални саветник у ревизији</c:v>
                </c:pt>
                <c:pt idx="4">
                  <c:v>Саветник у ревизији</c:v>
                </c:pt>
                <c:pt idx="5">
                  <c:v>Млађи саветник у ревизији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6</c:v>
                </c:pt>
                <c:pt idx="3">
                  <c:v>5</c:v>
                </c:pt>
                <c:pt idx="4">
                  <c:v>6</c:v>
                </c:pt>
                <c:pt idx="5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</c:spPr>
    </c:plotArea>
    <c:legend>
      <c:legendPos val="r"/>
      <c:layout>
        <c:manualLayout>
          <c:xMode val="edge"/>
          <c:yMode val="edge"/>
          <c:x val="0.57902148180464141"/>
          <c:y val="0.16208553802262396"/>
          <c:w val="0.42097851819535853"/>
          <c:h val="0.720391438678601"/>
        </c:manualLayout>
      </c:layout>
      <c:overlay val="0"/>
      <c:spPr>
        <a:noFill/>
      </c:spPr>
      <c:txPr>
        <a:bodyPr/>
        <a:lstStyle/>
        <a:p>
          <a:pPr>
            <a:defRPr>
              <a:solidFill>
                <a:schemeClr val="tx2">
                  <a:lumMod val="75000"/>
                </a:schemeClr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7693704349269592"/>
          <c:y val="2.3528329911311503E-2"/>
          <c:w val="0.42306295650730413"/>
          <c:h val="0.9465265229288375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Попис имовине и обавеза </c:v>
                </c:pt>
                <c:pt idx="1">
                  <c:v>Јавне набавке</c:v>
                </c:pt>
                <c:pt idx="2">
                  <c:v>Остало</c:v>
                </c:pt>
                <c:pt idx="3">
                  <c:v>Систем финансијског управљања и контроле </c:v>
                </c:pt>
                <c:pt idx="4">
                  <c:v>Припрема и доношење буџета/финансијског плана </c:v>
                </c:pt>
                <c:pt idx="5">
                  <c:v>Расходи и издаци</c:v>
                </c:pt>
                <c:pt idx="6">
                  <c:v>Приходи и примања </c:v>
                </c:pt>
                <c:pt idx="7">
                  <c:v>Резултат пословања</c:v>
                </c:pt>
                <c:pt idx="8">
                  <c:v>Обавезе</c:v>
                </c:pt>
                <c:pt idx="9">
                  <c:v>Финансијска/обртна имовина</c:v>
                </c:pt>
                <c:pt idx="10">
                  <c:v>Нефинансијска/стална имовина 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5</c:v>
                </c:pt>
                <c:pt idx="1">
                  <c:v>7</c:v>
                </c:pt>
                <c:pt idx="2">
                  <c:v>15</c:v>
                </c:pt>
                <c:pt idx="3">
                  <c:v>71</c:v>
                </c:pt>
                <c:pt idx="4">
                  <c:v>5</c:v>
                </c:pt>
                <c:pt idx="5">
                  <c:v>68</c:v>
                </c:pt>
                <c:pt idx="6">
                  <c:v>17</c:v>
                </c:pt>
                <c:pt idx="7">
                  <c:v>4</c:v>
                </c:pt>
                <c:pt idx="8">
                  <c:v>9</c:v>
                </c:pt>
                <c:pt idx="9">
                  <c:v>9</c:v>
                </c:pt>
                <c:pt idx="10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690240"/>
        <c:axId val="41691776"/>
      </c:barChart>
      <c:catAx>
        <c:axId val="416902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1691776"/>
        <c:crosses val="autoZero"/>
        <c:auto val="1"/>
        <c:lblAlgn val="ctr"/>
        <c:lblOffset val="100"/>
        <c:noMultiLvlLbl val="0"/>
      </c:catAx>
      <c:valAx>
        <c:axId val="41691776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169024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>
          <a:solidFill>
            <a:schemeClr val="tx2">
              <a:lumMod val="75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sr-Cyrl-RS" sz="1800" b="0" dirty="0" smtClean="0">
                <a:solidFill>
                  <a:schemeClr val="tx2">
                    <a:lumMod val="75000"/>
                  </a:schemeClr>
                </a:solidFill>
                <a:effectLst/>
              </a:rPr>
              <a:t>СВЕГА НЕПРАВИЛНОСТИ </a:t>
            </a:r>
          </a:p>
          <a:p>
            <a:pPr>
              <a:defRPr/>
            </a:pPr>
            <a:r>
              <a:rPr lang="sr-Cyrl-RS" sz="1800" b="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2,17 милијарди</a:t>
            </a:r>
            <a:r>
              <a:rPr lang="sr-Cyrl-RS" sz="1800" b="0" baseline="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 </a:t>
            </a:r>
            <a:r>
              <a:rPr lang="sr-Cyrl-RS" sz="1800" b="0" dirty="0" smtClean="0">
                <a:solidFill>
                  <a:schemeClr val="accent6">
                    <a:lumMod val="75000"/>
                  </a:schemeClr>
                </a:solidFill>
                <a:effectLst/>
              </a:rPr>
              <a:t>динара</a:t>
            </a:r>
            <a:endParaRPr lang="en-US" sz="1800" b="0" dirty="0">
              <a:solidFill>
                <a:schemeClr val="accent6">
                  <a:lumMod val="75000"/>
                </a:schemeClr>
              </a:solidFill>
              <a:effectLst/>
            </a:endParaRPr>
          </a:p>
        </c:rich>
      </c:tx>
      <c:layout>
        <c:manualLayout>
          <c:xMode val="edge"/>
          <c:yMode val="edge"/>
          <c:x val="0.1299519483265579"/>
          <c:y val="0.11342742362687631"/>
        </c:manualLayout>
      </c:layout>
      <c:overlay val="0"/>
    </c:title>
    <c:autoTitleDeleted val="0"/>
    <c:view3D>
      <c:rotX val="50"/>
      <c:rotY val="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2">
                  <a:lumMod val="50000"/>
                </a:schemeClr>
              </a:solidFill>
            </a:ln>
          </c:spPr>
          <c:dPt>
            <c:idx val="0"/>
            <c:bubble3D val="0"/>
            <c:spPr>
              <a:pattFill prst="smCheck">
                <a:fgClr>
                  <a:schemeClr val="accent1"/>
                </a:fgClr>
                <a:bgClr>
                  <a:schemeClr val="bg1"/>
                </a:bgClr>
              </a:pattFill>
              <a:ln>
                <a:solidFill>
                  <a:schemeClr val="tx2">
                    <a:lumMod val="50000"/>
                  </a:schemeClr>
                </a:solidFill>
              </a:ln>
            </c:spPr>
          </c:dPt>
          <c:dPt>
            <c:idx val="1"/>
            <c:bubble3D val="0"/>
            <c:spPr>
              <a:pattFill prst="pct50">
                <a:fgClr>
                  <a:schemeClr val="accent6">
                    <a:lumMod val="75000"/>
                  </a:schemeClr>
                </a:fgClr>
                <a:bgClr>
                  <a:schemeClr val="bg1"/>
                </a:bgClr>
              </a:pattFill>
              <a:ln>
                <a:solidFill>
                  <a:schemeClr val="tx2">
                    <a:lumMod val="50000"/>
                  </a:schemeClr>
                </a:solidFill>
              </a:ln>
            </c:spPr>
          </c:dPt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1.1000000000000001</c:v>
                </c:pt>
                <c:pt idx="1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9877112463696207E-2"/>
          <c:y val="0"/>
          <c:w val="0.88135960469548946"/>
          <c:h val="0.97412721962805049"/>
        </c:manualLayout>
      </c:layout>
      <c:bar3D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>
                <a:gsLst>
                  <a:gs pos="75850">
                    <a:srgbClr val="D2DDF1"/>
                  </a:gs>
                  <a:gs pos="0">
                    <a:schemeClr val="accent2">
                      <a:lumMod val="40000"/>
                      <a:lumOff val="60000"/>
                    </a:schemeClr>
                  </a:gs>
                  <a:gs pos="52000">
                    <a:schemeClr val="accent6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</c:dPt>
          <c:dPt>
            <c:idx val="1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2.0457165357925494E-2"/>
                  <c:y val="-1.8439191679143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1"/>
              <c:layout>
                <c:manualLayout>
                  <c:x val="1.8786523009496004E-2"/>
                  <c:y val="5.934433055316390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2"/>
              <c:layout>
                <c:manualLayout>
                  <c:x val="4.8635319580308907E-3"/>
                  <c:y val="-5.2525294124407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5"/>
              <c:layout>
                <c:manualLayout>
                  <c:x val="1.5853982149379109E-2"/>
                  <c:y val="-1.06241403401246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
</c:separator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0" sourceLinked="0"/>
            <c:txPr>
              <a:bodyPr/>
              <a:lstStyle/>
              <a:p>
                <a:pPr>
                  <a:defRPr sz="1400" b="0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
</c:separator>
            <c:showLeaderLines val="0"/>
          </c:dLbls>
          <c:cat>
            <c:numRef>
              <c:f>Sheet1!$A$2:$A$8</c:f>
              <c:numCache>
                <c:formatCode>General</c:formatCode>
                <c:ptCount val="7"/>
              </c:numCache>
            </c:numRef>
          </c:cat>
          <c:val>
            <c:numRef>
              <c:f>Sheet1!$B$2:$B$8</c:f>
              <c:numCache>
                <c:formatCode>#,##0</c:formatCode>
                <c:ptCount val="7"/>
                <c:pt idx="0">
                  <c:v>0.115</c:v>
                </c:pt>
                <c:pt idx="1">
                  <c:v>0.49</c:v>
                </c:pt>
                <c:pt idx="2">
                  <c:v>0.77</c:v>
                </c:pt>
                <c:pt idx="3">
                  <c:v>0.32800000000000001</c:v>
                </c:pt>
                <c:pt idx="4">
                  <c:v>0.252</c:v>
                </c:pt>
                <c:pt idx="5">
                  <c:v>1.1259999999999999</c:v>
                </c:pt>
                <c:pt idx="6">
                  <c:v>0.22600000000000001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gapDepth val="348"/>
        <c:shape val="cylinder"/>
        <c:axId val="37992704"/>
        <c:axId val="37991168"/>
        <c:axId val="0"/>
      </c:bar3DChart>
      <c:valAx>
        <c:axId val="37991168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#,##0" sourceLinked="1"/>
        <c:majorTickMark val="out"/>
        <c:minorTickMark val="none"/>
        <c:tickLblPos val="nextTo"/>
        <c:crossAx val="37992704"/>
        <c:crosses val="autoZero"/>
        <c:crossBetween val="between"/>
      </c:valAx>
      <c:catAx>
        <c:axId val="379927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3799116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depthPercent val="100"/>
      <c:rAngAx val="0"/>
      <c:perspective val="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722238121290719"/>
          <c:y val="6.0208901389097624E-2"/>
          <c:w val="0.5363123609571836"/>
          <c:h val="0.88752996829622632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Исказано у већем износу</c:v>
                </c:pt>
              </c:strCache>
            </c:strRef>
          </c:tx>
          <c:spPr>
            <a:pattFill prst="pct90">
              <a:fgClr>
                <a:schemeClr val="accent1"/>
              </a:fgClr>
              <a:bgClr>
                <a:schemeClr val="bg1"/>
              </a:bgClr>
            </a:pattFill>
            <a:ln>
              <a:solidFill>
                <a:schemeClr val="accent1"/>
              </a:solidFill>
            </a:ln>
          </c:spPr>
          <c:invertIfNegative val="0"/>
          <c:cat>
            <c:strRef>
              <c:f>Sheet1!$A$2:$A$9</c:f>
              <c:strCache>
                <c:ptCount val="8"/>
                <c:pt idx="0">
                  <c:v>Нефинансијска имовина</c:v>
                </c:pt>
                <c:pt idx="1">
                  <c:v>Финансијска имовина без потраживања</c:v>
                </c:pt>
                <c:pt idx="2">
                  <c:v>Потраживања</c:v>
                </c:pt>
                <c:pt idx="3">
                  <c:v>Обавезе</c:v>
                </c:pt>
                <c:pt idx="4">
                  <c:v>Резултат пословања</c:v>
                </c:pt>
                <c:pt idx="5">
                  <c:v>Приходи и примања</c:v>
                </c:pt>
                <c:pt idx="6">
                  <c:v>Расходи и издаци без издатака за капитaлно одржавање</c:v>
                </c:pt>
                <c:pt idx="7">
                  <c:v>Издаци за капитално одржавање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63.406999999999996</c:v>
                </c:pt>
                <c:pt idx="1">
                  <c:v>81.049000000000007</c:v>
                </c:pt>
                <c:pt idx="2">
                  <c:v>0.72499999999999998</c:v>
                </c:pt>
                <c:pt idx="3">
                  <c:v>7.9660000000000002</c:v>
                </c:pt>
                <c:pt idx="4">
                  <c:v>26.224</c:v>
                </c:pt>
                <c:pt idx="5">
                  <c:v>23.742000000000001</c:v>
                </c:pt>
                <c:pt idx="6">
                  <c:v>4.0750000000000002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Исказано у мањем износу</c:v>
                </c:pt>
              </c:strCache>
            </c:strRef>
          </c:tx>
          <c:spPr>
            <a:pattFill prst="pct90">
              <a:fgClr>
                <a:schemeClr val="accent6">
                  <a:lumMod val="75000"/>
                </a:schemeClr>
              </a:fgClr>
              <a:bgClr>
                <a:schemeClr val="bg1"/>
              </a:bgClr>
            </a:pattFill>
          </c:spPr>
          <c:invertIfNegative val="0"/>
          <c:cat>
            <c:strRef>
              <c:f>Sheet1!$A$2:$A$9</c:f>
              <c:strCache>
                <c:ptCount val="8"/>
                <c:pt idx="0">
                  <c:v>Нефинансијска имовина</c:v>
                </c:pt>
                <c:pt idx="1">
                  <c:v>Финансијска имовина без потраживања</c:v>
                </c:pt>
                <c:pt idx="2">
                  <c:v>Потраживања</c:v>
                </c:pt>
                <c:pt idx="3">
                  <c:v>Обавезе</c:v>
                </c:pt>
                <c:pt idx="4">
                  <c:v>Резултат пословања</c:v>
                </c:pt>
                <c:pt idx="5">
                  <c:v>Приходи и примања</c:v>
                </c:pt>
                <c:pt idx="6">
                  <c:v>Расходи и издаци без издатака за капитaлно одржавање</c:v>
                </c:pt>
                <c:pt idx="7">
                  <c:v>Издаци за капитално одржавање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188.566</c:v>
                </c:pt>
                <c:pt idx="1">
                  <c:v>0.49099999999999999</c:v>
                </c:pt>
                <c:pt idx="2">
                  <c:v>5.4349999999999996</c:v>
                </c:pt>
                <c:pt idx="3">
                  <c:v>65.373000000000005</c:v>
                </c:pt>
                <c:pt idx="4">
                  <c:v>1.603</c:v>
                </c:pt>
                <c:pt idx="5">
                  <c:v>8</c:v>
                </c:pt>
                <c:pt idx="6">
                  <c:v>20.747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Исказано на погрешном конту економске класификације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Нефинансијска имовина</c:v>
                </c:pt>
                <c:pt idx="1">
                  <c:v>Финансијска имовина без потраживања</c:v>
                </c:pt>
                <c:pt idx="2">
                  <c:v>Потраживања</c:v>
                </c:pt>
                <c:pt idx="3">
                  <c:v>Обавезе</c:v>
                </c:pt>
                <c:pt idx="4">
                  <c:v>Резултат пословања</c:v>
                </c:pt>
                <c:pt idx="5">
                  <c:v>Приходи и примања</c:v>
                </c:pt>
                <c:pt idx="6">
                  <c:v>Расходи и издаци без издатака за капитaлно одржавање</c:v>
                </c:pt>
                <c:pt idx="7">
                  <c:v>Издаци за капитално одржавање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2">
                  <c:v>240.99100000000001</c:v>
                </c:pt>
                <c:pt idx="3">
                  <c:v>4.6130000000000004</c:v>
                </c:pt>
                <c:pt idx="5">
                  <c:v>0.86299999999999999</c:v>
                </c:pt>
                <c:pt idx="6">
                  <c:v>75.897000000000006</c:v>
                </c:pt>
                <c:pt idx="7">
                  <c:v>53.08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Исказано из погрешног извора финансирања</c:v>
                </c:pt>
              </c:strCache>
            </c:strRef>
          </c:tx>
          <c:invertIfNegative val="0"/>
          <c:cat>
            <c:strRef>
              <c:f>Sheet1!$A$2:$A$9</c:f>
              <c:strCache>
                <c:ptCount val="8"/>
                <c:pt idx="0">
                  <c:v>Нефинансијска имовина</c:v>
                </c:pt>
                <c:pt idx="1">
                  <c:v>Финансијска имовина без потраживања</c:v>
                </c:pt>
                <c:pt idx="2">
                  <c:v>Потраживања</c:v>
                </c:pt>
                <c:pt idx="3">
                  <c:v>Обавезе</c:v>
                </c:pt>
                <c:pt idx="4">
                  <c:v>Резултат пословања</c:v>
                </c:pt>
                <c:pt idx="5">
                  <c:v>Приходи и примања</c:v>
                </c:pt>
                <c:pt idx="6">
                  <c:v>Расходи и издаци без издатака за капитaлно одржавање</c:v>
                </c:pt>
                <c:pt idx="7">
                  <c:v>Издаци за капитално одржавање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4">
                  <c:v>21.177</c:v>
                </c:pt>
                <c:pt idx="6">
                  <c:v>37.798000000000002</c:v>
                </c:pt>
                <c:pt idx="7">
                  <c:v>58.781999999999996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7705984"/>
        <c:axId val="37711872"/>
        <c:axId val="0"/>
      </c:bar3DChart>
      <c:catAx>
        <c:axId val="37705984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300">
                <a:solidFill>
                  <a:schemeClr val="tx2">
                    <a:lumMod val="75000"/>
                  </a:schemeClr>
                </a:solidFill>
              </a:defRPr>
            </a:pPr>
            <a:endParaRPr lang="en-US"/>
          </a:p>
        </c:txPr>
        <c:crossAx val="37711872"/>
        <c:crosses val="autoZero"/>
        <c:auto val="1"/>
        <c:lblAlgn val="ctr"/>
        <c:lblOffset val="100"/>
        <c:noMultiLvlLbl val="0"/>
      </c:catAx>
      <c:valAx>
        <c:axId val="37711872"/>
        <c:scaling>
          <c:orientation val="minMax"/>
        </c:scaling>
        <c:delete val="0"/>
        <c:axPos val="t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200">
                <a:solidFill>
                  <a:schemeClr val="tx2">
                    <a:lumMod val="75000"/>
                  </a:schemeClr>
                </a:solidFill>
                <a:latin typeface="+mj-lt"/>
              </a:defRPr>
            </a:pPr>
            <a:endParaRPr lang="en-US"/>
          </a:p>
        </c:txPr>
        <c:crossAx val="37705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598271796829454"/>
          <c:y val="0.60534670187717821"/>
          <c:w val="0.35933089638639976"/>
          <c:h val="0.36684748351145063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500">
              <a:solidFill>
                <a:schemeClr val="tx2">
                  <a:lumMod val="75000"/>
                </a:schemeClr>
              </a:solidFill>
              <a:latin typeface="+mn-lt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42191601049869"/>
          <c:y val="0"/>
          <c:w val="0.64715616797900255"/>
          <c:h val="0.9707342519685038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0"/>
          <c:dPt>
            <c:idx val="0"/>
            <c:bubble3D val="0"/>
            <c:spPr>
              <a:pattFill prst="pct90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Pt>
            <c:idx val="1"/>
            <c:bubble3D val="0"/>
            <c:spPr>
              <a:pattFill prst="pct90">
                <a:fgClr>
                  <a:schemeClr val="accent6">
                    <a:lumMod val="75000"/>
                  </a:schemeClr>
                </a:fgClr>
                <a:bgClr>
                  <a:schemeClr val="bg1"/>
                </a:bgClr>
              </a:patt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</c:dPt>
          <c:dLbls>
            <c:dLbl>
              <c:idx val="0"/>
              <c:layout>
                <c:manualLayout>
                  <c:x val="-0.17796476492129806"/>
                  <c:y val="5.287780524386179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5.7398758628496208E-2"/>
                  <c:y val="-0.1141574547272525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6217066028302934"/>
                  <c:y val="4.938991153760693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Искзано на погрешном конту</c:v>
                </c:pt>
                <c:pt idx="1">
                  <c:v>Исказано у мањем износу</c:v>
                </c:pt>
                <c:pt idx="2">
                  <c:v>Исказано у већем износу</c:v>
                </c:pt>
                <c:pt idx="3">
                  <c:v>Исказано из погрешног извора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375444</c:v>
                </c:pt>
                <c:pt idx="1">
                  <c:v>290215</c:v>
                </c:pt>
                <c:pt idx="2">
                  <c:v>207188</c:v>
                </c:pt>
                <c:pt idx="3">
                  <c:v>117757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42191601049869"/>
          <c:y val="0"/>
          <c:w val="0.64715616797900255"/>
          <c:h val="0.97073425196850383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42191601049869"/>
          <c:y val="0"/>
          <c:w val="0.64715616797900255"/>
          <c:h val="0.9707342519685038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0"/>
          <c:dPt>
            <c:idx val="0"/>
            <c:bubble3D val="0"/>
            <c:spPr>
              <a:pattFill prst="pct90">
                <a:fgClr>
                  <a:schemeClr val="accent1"/>
                </a:fgClr>
                <a:bgClr>
                  <a:schemeClr val="bg1"/>
                </a:bgClr>
              </a:pattFill>
            </c:spPr>
          </c:dPt>
          <c:dPt>
            <c:idx val="1"/>
            <c:bubble3D val="0"/>
            <c:spPr>
              <a:pattFill prst="pct90">
                <a:fgClr>
                  <a:schemeClr val="accent6">
                    <a:lumMod val="75000"/>
                  </a:schemeClr>
                </a:fgClr>
                <a:bgClr>
                  <a:schemeClr val="bg1"/>
                </a:bgClr>
              </a:pattFill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</c:spPr>
          </c:dPt>
          <c:cat>
            <c:strRef>
              <c:f>Sheet1!$A$2:$A$5</c:f>
              <c:strCache>
                <c:ptCount val="4"/>
                <c:pt idx="0">
                  <c:v>Искзано на погрешном конту</c:v>
                </c:pt>
                <c:pt idx="1">
                  <c:v>Исказано у мањем износу</c:v>
                </c:pt>
                <c:pt idx="2">
                  <c:v>Исказано у већем износу</c:v>
                </c:pt>
                <c:pt idx="3">
                  <c:v>Исказано из погрешног извора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375444</c:v>
                </c:pt>
                <c:pt idx="1">
                  <c:v>290215</c:v>
                </c:pt>
                <c:pt idx="2">
                  <c:v>207188</c:v>
                </c:pt>
                <c:pt idx="3">
                  <c:v>117757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642191601049869"/>
          <c:y val="0"/>
          <c:w val="0.64715616797900255"/>
          <c:h val="0.97073425196850383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996F0A-D982-4CBA-BC3C-AC02D1ABFA70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5D356A8-ACA9-4F06-AA60-FC7FE57D0AFA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 anchor="t"/>
        <a:lstStyle/>
        <a:p>
          <a:r>
            <a:rPr lang="sr-Cyrl-RS" sz="3200" dirty="0" smtClean="0">
              <a:solidFill>
                <a:schemeClr val="tx2">
                  <a:lumMod val="75000"/>
                </a:schemeClr>
              </a:solidFill>
            </a:rPr>
            <a:t>Републички фонд за здравствено осигурање</a:t>
          </a:r>
          <a:endParaRPr lang="en-US" sz="3200" dirty="0">
            <a:solidFill>
              <a:schemeClr val="tx2">
                <a:lumMod val="75000"/>
              </a:schemeClr>
            </a:solidFill>
          </a:endParaRPr>
        </a:p>
      </dgm:t>
    </dgm:pt>
    <dgm:pt modelId="{04672176-F135-47AD-84D9-786E0EEE8BDA}" type="parTrans" cxnId="{AAAB8662-B7A1-4703-AAAB-D9DAE5515945}">
      <dgm:prSet/>
      <dgm:spPr/>
      <dgm:t>
        <a:bodyPr/>
        <a:lstStyle/>
        <a:p>
          <a:endParaRPr lang="en-US" sz="2000">
            <a:solidFill>
              <a:schemeClr val="tx2">
                <a:lumMod val="50000"/>
              </a:schemeClr>
            </a:solidFill>
          </a:endParaRPr>
        </a:p>
      </dgm:t>
    </dgm:pt>
    <dgm:pt modelId="{C1C324EA-4C7D-477A-BA52-98BCC879BE6B}" type="sibTrans" cxnId="{AAAB8662-B7A1-4703-AAAB-D9DAE5515945}">
      <dgm:prSet/>
      <dgm:spPr/>
      <dgm:t>
        <a:bodyPr/>
        <a:lstStyle/>
        <a:p>
          <a:endParaRPr lang="en-US" sz="2000">
            <a:solidFill>
              <a:schemeClr val="tx2">
                <a:lumMod val="50000"/>
              </a:schemeClr>
            </a:solidFill>
          </a:endParaRPr>
        </a:p>
      </dgm:t>
    </dgm:pt>
    <dgm:pt modelId="{2E3E7986-422D-43A0-8260-F73C118FFFCA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 anchor="t"/>
        <a:lstStyle/>
        <a:p>
          <a:r>
            <a:rPr lang="sr-Cyrl-RS" sz="3200" dirty="0" smtClean="0">
              <a:solidFill>
                <a:schemeClr val="tx2">
                  <a:lumMod val="75000"/>
                </a:schemeClr>
              </a:solidFill>
            </a:rPr>
            <a:t>Здравствене установе - корисници средстава  РФЗО</a:t>
          </a:r>
          <a:endParaRPr lang="en-US" sz="3200" dirty="0">
            <a:solidFill>
              <a:schemeClr val="tx2">
                <a:lumMod val="75000"/>
              </a:schemeClr>
            </a:solidFill>
          </a:endParaRPr>
        </a:p>
      </dgm:t>
    </dgm:pt>
    <dgm:pt modelId="{37C346F4-6BBD-413F-BAC9-2112AB36B894}" type="parTrans" cxnId="{A08AA2F7-815B-4455-AFD3-4199CF61BAD4}">
      <dgm:prSet/>
      <dgm:spPr/>
      <dgm:t>
        <a:bodyPr/>
        <a:lstStyle/>
        <a:p>
          <a:endParaRPr lang="en-US" sz="2000">
            <a:solidFill>
              <a:schemeClr val="tx2">
                <a:lumMod val="50000"/>
              </a:schemeClr>
            </a:solidFill>
          </a:endParaRPr>
        </a:p>
      </dgm:t>
    </dgm:pt>
    <dgm:pt modelId="{F2170BD9-341F-4E13-A4B7-1C1F0E30E43B}" type="sibTrans" cxnId="{A08AA2F7-815B-4455-AFD3-4199CF61BAD4}">
      <dgm:prSet/>
      <dgm:spPr/>
      <dgm:t>
        <a:bodyPr/>
        <a:lstStyle/>
        <a:p>
          <a:endParaRPr lang="en-US" sz="2000">
            <a:solidFill>
              <a:schemeClr val="tx2">
                <a:lumMod val="50000"/>
              </a:schemeClr>
            </a:solidFill>
          </a:endParaRPr>
        </a:p>
      </dgm:t>
    </dgm:pt>
    <dgm:pt modelId="{D705BA7C-3947-45F8-8A78-BD4D270C4EBA}" type="pres">
      <dgm:prSet presAssocID="{06996F0A-D982-4CBA-BC3C-AC02D1ABFA7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61D90E-A81E-460C-B115-500B23511793}" type="pres">
      <dgm:prSet presAssocID="{06996F0A-D982-4CBA-BC3C-AC02D1ABFA70}" presName="fgShape" presStyleLbl="fgShp" presStyleIdx="0" presStyleCnt="1" custScaleX="108696" custScaleY="209390"/>
      <dgm:spPr>
        <a:solidFill>
          <a:schemeClr val="accent1">
            <a:lumMod val="75000"/>
          </a:schemeClr>
        </a:solidFill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59F941C7-33A0-47E3-AE9E-D0AC82119116}" type="pres">
      <dgm:prSet presAssocID="{06996F0A-D982-4CBA-BC3C-AC02D1ABFA70}" presName="linComp" presStyleCnt="0"/>
      <dgm:spPr/>
    </dgm:pt>
    <dgm:pt modelId="{AB3254C2-8E99-49A0-A05A-995FC28D3ECA}" type="pres">
      <dgm:prSet presAssocID="{75D356A8-ACA9-4F06-AA60-FC7FE57D0AFA}" presName="compNode" presStyleCnt="0"/>
      <dgm:spPr/>
    </dgm:pt>
    <dgm:pt modelId="{4A52B160-755C-48B5-B0DE-4101325A1ABF}" type="pres">
      <dgm:prSet presAssocID="{75D356A8-ACA9-4F06-AA60-FC7FE57D0AFA}" presName="bkgdShape" presStyleLbl="node1" presStyleIdx="0" presStyleCnt="2" custScaleY="100000" custLinFactNeighborX="2097" custLinFactNeighborY="4139"/>
      <dgm:spPr/>
      <dgm:t>
        <a:bodyPr/>
        <a:lstStyle/>
        <a:p>
          <a:endParaRPr lang="en-US"/>
        </a:p>
      </dgm:t>
    </dgm:pt>
    <dgm:pt modelId="{62D801E4-2500-4F4A-9D83-602DA43926D5}" type="pres">
      <dgm:prSet presAssocID="{75D356A8-ACA9-4F06-AA60-FC7FE57D0AFA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6F96EF-9E24-4D36-BE8C-5233C6D5E77C}" type="pres">
      <dgm:prSet presAssocID="{75D356A8-ACA9-4F06-AA60-FC7FE57D0AFA}" presName="invisiNode" presStyleLbl="node1" presStyleIdx="0" presStyleCnt="2"/>
      <dgm:spPr/>
    </dgm:pt>
    <dgm:pt modelId="{CA6C2BF0-5055-482A-BD5E-7FB4C7D84347}" type="pres">
      <dgm:prSet presAssocID="{75D356A8-ACA9-4F06-AA60-FC7FE57D0AFA}" presName="imagNode" presStyleLbl="fgImgPlace1" presStyleIdx="0" presStyleCnt="2" custScaleX="82979" custScaleY="75030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03051EB5-8143-486B-B1FF-96EFEBEF3194}" type="pres">
      <dgm:prSet presAssocID="{C1C324EA-4C7D-477A-BA52-98BCC879BE6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BD2F5B81-03AE-4B85-A2B8-07419D4A96F1}" type="pres">
      <dgm:prSet presAssocID="{2E3E7986-422D-43A0-8260-F73C118FFFCA}" presName="compNode" presStyleCnt="0"/>
      <dgm:spPr/>
    </dgm:pt>
    <dgm:pt modelId="{23EB931C-89E3-4328-8D7E-3AAEB3B8FE33}" type="pres">
      <dgm:prSet presAssocID="{2E3E7986-422D-43A0-8260-F73C118FFFCA}" presName="bkgdShape" presStyleLbl="node1" presStyleIdx="1" presStyleCnt="2" custScaleY="100000" custLinFactNeighborX="67" custLinFactNeighborY="2022"/>
      <dgm:spPr/>
      <dgm:t>
        <a:bodyPr/>
        <a:lstStyle/>
        <a:p>
          <a:endParaRPr lang="en-US"/>
        </a:p>
      </dgm:t>
    </dgm:pt>
    <dgm:pt modelId="{FE973E0A-BA3B-4387-9CC6-BB01F4D47D86}" type="pres">
      <dgm:prSet presAssocID="{2E3E7986-422D-43A0-8260-F73C118FFFCA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C281C2-F0F2-4924-8ECE-9B50F2138D8A}" type="pres">
      <dgm:prSet presAssocID="{2E3E7986-422D-43A0-8260-F73C118FFFCA}" presName="invisiNode" presStyleLbl="node1" presStyleIdx="1" presStyleCnt="2"/>
      <dgm:spPr/>
    </dgm:pt>
    <dgm:pt modelId="{2EEECDCB-634C-44D0-8957-AE1984D311DB}" type="pres">
      <dgm:prSet presAssocID="{2E3E7986-422D-43A0-8260-F73C118FFFCA}" presName="imagNode" presStyleLbl="fgImgPlace1" presStyleIdx="1" presStyleCnt="2" custScaleX="101983" custScaleY="75030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</dgm:pt>
  </dgm:ptLst>
  <dgm:cxnLst>
    <dgm:cxn modelId="{A08AA2F7-815B-4455-AFD3-4199CF61BAD4}" srcId="{06996F0A-D982-4CBA-BC3C-AC02D1ABFA70}" destId="{2E3E7986-422D-43A0-8260-F73C118FFFCA}" srcOrd="1" destOrd="0" parTransId="{37C346F4-6BBD-413F-BAC9-2112AB36B894}" sibTransId="{F2170BD9-341F-4E13-A4B7-1C1F0E30E43B}"/>
    <dgm:cxn modelId="{AAAB8662-B7A1-4703-AAAB-D9DAE5515945}" srcId="{06996F0A-D982-4CBA-BC3C-AC02D1ABFA70}" destId="{75D356A8-ACA9-4F06-AA60-FC7FE57D0AFA}" srcOrd="0" destOrd="0" parTransId="{04672176-F135-47AD-84D9-786E0EEE8BDA}" sibTransId="{C1C324EA-4C7D-477A-BA52-98BCC879BE6B}"/>
    <dgm:cxn modelId="{030205DA-E3EA-4BA3-A2CA-75BA21EC42F5}" type="presOf" srcId="{2E3E7986-422D-43A0-8260-F73C118FFFCA}" destId="{FE973E0A-BA3B-4387-9CC6-BB01F4D47D86}" srcOrd="1" destOrd="0" presId="urn:microsoft.com/office/officeart/2005/8/layout/hList7"/>
    <dgm:cxn modelId="{6513EAC4-23EB-4C92-BF5A-93B07BEE6E08}" type="presOf" srcId="{2E3E7986-422D-43A0-8260-F73C118FFFCA}" destId="{23EB931C-89E3-4328-8D7E-3AAEB3B8FE33}" srcOrd="0" destOrd="0" presId="urn:microsoft.com/office/officeart/2005/8/layout/hList7"/>
    <dgm:cxn modelId="{2E69E027-3341-45F7-8B85-D68CD4569B1D}" type="presOf" srcId="{75D356A8-ACA9-4F06-AA60-FC7FE57D0AFA}" destId="{62D801E4-2500-4F4A-9D83-602DA43926D5}" srcOrd="1" destOrd="0" presId="urn:microsoft.com/office/officeart/2005/8/layout/hList7"/>
    <dgm:cxn modelId="{4B748FF1-4946-432B-9C31-AEEAA0F2CA38}" type="presOf" srcId="{06996F0A-D982-4CBA-BC3C-AC02D1ABFA70}" destId="{D705BA7C-3947-45F8-8A78-BD4D270C4EBA}" srcOrd="0" destOrd="0" presId="urn:microsoft.com/office/officeart/2005/8/layout/hList7"/>
    <dgm:cxn modelId="{53374816-9A65-4F9D-820D-B95817CACBF5}" type="presOf" srcId="{75D356A8-ACA9-4F06-AA60-FC7FE57D0AFA}" destId="{4A52B160-755C-48B5-B0DE-4101325A1ABF}" srcOrd="0" destOrd="0" presId="urn:microsoft.com/office/officeart/2005/8/layout/hList7"/>
    <dgm:cxn modelId="{F1F392AB-B9DF-47BE-8FEF-6FE7C2C63815}" type="presOf" srcId="{C1C324EA-4C7D-477A-BA52-98BCC879BE6B}" destId="{03051EB5-8143-486B-B1FF-96EFEBEF3194}" srcOrd="0" destOrd="0" presId="urn:microsoft.com/office/officeart/2005/8/layout/hList7"/>
    <dgm:cxn modelId="{B6A5CD18-98DA-4709-820F-68C64B095227}" type="presParOf" srcId="{D705BA7C-3947-45F8-8A78-BD4D270C4EBA}" destId="{2961D90E-A81E-460C-B115-500B23511793}" srcOrd="0" destOrd="0" presId="urn:microsoft.com/office/officeart/2005/8/layout/hList7"/>
    <dgm:cxn modelId="{D4C53620-47E9-4E2C-B88B-59EFDFCADE64}" type="presParOf" srcId="{D705BA7C-3947-45F8-8A78-BD4D270C4EBA}" destId="{59F941C7-33A0-47E3-AE9E-D0AC82119116}" srcOrd="1" destOrd="0" presId="urn:microsoft.com/office/officeart/2005/8/layout/hList7"/>
    <dgm:cxn modelId="{645B4F3D-40FD-414B-BF0B-9D230C8DF448}" type="presParOf" srcId="{59F941C7-33A0-47E3-AE9E-D0AC82119116}" destId="{AB3254C2-8E99-49A0-A05A-995FC28D3ECA}" srcOrd="0" destOrd="0" presId="urn:microsoft.com/office/officeart/2005/8/layout/hList7"/>
    <dgm:cxn modelId="{BA07B841-E752-43A9-B563-B8487C35E79C}" type="presParOf" srcId="{AB3254C2-8E99-49A0-A05A-995FC28D3ECA}" destId="{4A52B160-755C-48B5-B0DE-4101325A1ABF}" srcOrd="0" destOrd="0" presId="urn:microsoft.com/office/officeart/2005/8/layout/hList7"/>
    <dgm:cxn modelId="{0DB0739D-01B3-48B8-899F-5CD825C28576}" type="presParOf" srcId="{AB3254C2-8E99-49A0-A05A-995FC28D3ECA}" destId="{62D801E4-2500-4F4A-9D83-602DA43926D5}" srcOrd="1" destOrd="0" presId="urn:microsoft.com/office/officeart/2005/8/layout/hList7"/>
    <dgm:cxn modelId="{905BDF45-3A9E-48E4-B450-546D628CB23E}" type="presParOf" srcId="{AB3254C2-8E99-49A0-A05A-995FC28D3ECA}" destId="{196F96EF-9E24-4D36-BE8C-5233C6D5E77C}" srcOrd="2" destOrd="0" presId="urn:microsoft.com/office/officeart/2005/8/layout/hList7"/>
    <dgm:cxn modelId="{0BA43579-06AC-44CD-B80F-0D0B6B89BFDC}" type="presParOf" srcId="{AB3254C2-8E99-49A0-A05A-995FC28D3ECA}" destId="{CA6C2BF0-5055-482A-BD5E-7FB4C7D84347}" srcOrd="3" destOrd="0" presId="urn:microsoft.com/office/officeart/2005/8/layout/hList7"/>
    <dgm:cxn modelId="{D55A4EA0-7B6A-48CF-A2DB-8820015B8682}" type="presParOf" srcId="{59F941C7-33A0-47E3-AE9E-D0AC82119116}" destId="{03051EB5-8143-486B-B1FF-96EFEBEF3194}" srcOrd="1" destOrd="0" presId="urn:microsoft.com/office/officeart/2005/8/layout/hList7"/>
    <dgm:cxn modelId="{CD2E7D43-8C56-4323-9BB3-E1EC5D031F8B}" type="presParOf" srcId="{59F941C7-33A0-47E3-AE9E-D0AC82119116}" destId="{BD2F5B81-03AE-4B85-A2B8-07419D4A96F1}" srcOrd="2" destOrd="0" presId="urn:microsoft.com/office/officeart/2005/8/layout/hList7"/>
    <dgm:cxn modelId="{2F71EF2D-CE5F-4826-B6C4-6E2EF97FD40A}" type="presParOf" srcId="{BD2F5B81-03AE-4B85-A2B8-07419D4A96F1}" destId="{23EB931C-89E3-4328-8D7E-3AAEB3B8FE33}" srcOrd="0" destOrd="0" presId="urn:microsoft.com/office/officeart/2005/8/layout/hList7"/>
    <dgm:cxn modelId="{E08153CD-05D6-40D5-A7F2-3824BA3D337D}" type="presParOf" srcId="{BD2F5B81-03AE-4B85-A2B8-07419D4A96F1}" destId="{FE973E0A-BA3B-4387-9CC6-BB01F4D47D86}" srcOrd="1" destOrd="0" presId="urn:microsoft.com/office/officeart/2005/8/layout/hList7"/>
    <dgm:cxn modelId="{471913BE-4C56-458C-B637-AA035D180064}" type="presParOf" srcId="{BD2F5B81-03AE-4B85-A2B8-07419D4A96F1}" destId="{9FC281C2-F0F2-4924-8ECE-9B50F2138D8A}" srcOrd="2" destOrd="0" presId="urn:microsoft.com/office/officeart/2005/8/layout/hList7"/>
    <dgm:cxn modelId="{D8D42D71-5F57-4470-AAFE-22610EE6D562}" type="presParOf" srcId="{BD2F5B81-03AE-4B85-A2B8-07419D4A96F1}" destId="{2EEECDCB-634C-44D0-8957-AE1984D311DB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BE4CCB-FF3C-4BC6-801D-35C86FCFF3F7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EBD521FC-D8E3-448F-B8F2-CFB74F9ED3F6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accent1">
            <a:lumMod val="75000"/>
          </a:schemeClr>
        </a:solidFill>
        <a:ln>
          <a:solidFill>
            <a:schemeClr val="bg1"/>
          </a:solidFill>
        </a:ln>
      </dgm:spPr>
      <dgm:t>
        <a:bodyPr anchor="ctr"/>
        <a:lstStyle/>
        <a:p>
          <a:pPr>
            <a:spcAft>
              <a:spcPts val="0"/>
            </a:spcAft>
          </a:pPr>
          <a:r>
            <a:rPr lang="sr-Cyrl-RS" sz="1600" b="0" dirty="0" smtClean="0">
              <a:solidFill>
                <a:schemeClr val="bg1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rPr>
            <a:t>Републички фонд за здравствено осигурање</a:t>
          </a:r>
          <a:endParaRPr lang="en-US" sz="1600" b="0" dirty="0">
            <a:solidFill>
              <a:schemeClr val="bg1"/>
            </a:solidFill>
            <a:latin typeface="+mn-lt"/>
            <a:ea typeface="Segoe UI" panose="020B0502040204020203" pitchFamily="34" charset="0"/>
            <a:cs typeface="Segoe UI" panose="020B0502040204020203" pitchFamily="34" charset="0"/>
          </a:endParaRPr>
        </a:p>
      </dgm:t>
    </dgm:pt>
    <dgm:pt modelId="{A8470364-DC3E-4D1C-A0DE-56FC9AC36F92}" type="parTrans" cxnId="{864E9E12-9418-4A52-8B9F-E76C6259B923}">
      <dgm:prSet/>
      <dgm:spPr/>
      <dgm:t>
        <a:bodyPr/>
        <a:lstStyle/>
        <a:p>
          <a:endParaRPr lang="en-US"/>
        </a:p>
      </dgm:t>
    </dgm:pt>
    <dgm:pt modelId="{E68300C1-C270-4E14-BB53-5FAA35D7096F}" type="sibTrans" cxnId="{864E9E12-9418-4A52-8B9F-E76C6259B923}">
      <dgm:prSet/>
      <dgm:spPr/>
      <dgm:t>
        <a:bodyPr/>
        <a:lstStyle/>
        <a:p>
          <a:endParaRPr lang="en-US"/>
        </a:p>
      </dgm:t>
    </dgm:pt>
    <dgm:pt modelId="{5777CA4E-0FA8-4B9E-870D-A7535DB7D56E}" type="pres">
      <dgm:prSet presAssocID="{59BE4CCB-FF3C-4BC6-801D-35C86FCFF3F7}" presName="Name0" presStyleCnt="0">
        <dgm:presLayoutVars>
          <dgm:dir/>
          <dgm:resizeHandles val="exact"/>
        </dgm:presLayoutVars>
      </dgm:prSet>
      <dgm:spPr/>
    </dgm:pt>
    <dgm:pt modelId="{46DB7D23-50CD-4150-978B-4EE996913102}" type="pres">
      <dgm:prSet presAssocID="{59BE4CCB-FF3C-4BC6-801D-35C86FCFF3F7}" presName="bkgdShp" presStyleLbl="alignAccFollowNode1" presStyleIdx="0" presStyleCnt="1" custScaleY="99587" custLinFactNeighborX="-2669" custLinFactNeighborY="-22073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endParaRPr lang="en-US"/>
        </a:p>
      </dgm:t>
    </dgm:pt>
    <dgm:pt modelId="{96745E66-4E3E-4ECE-8747-51503712609C}" type="pres">
      <dgm:prSet presAssocID="{59BE4CCB-FF3C-4BC6-801D-35C86FCFF3F7}" presName="linComp" presStyleCnt="0"/>
      <dgm:spPr/>
    </dgm:pt>
    <dgm:pt modelId="{73233E7F-AE29-4BF1-98CF-98E853E2C88F}" type="pres">
      <dgm:prSet presAssocID="{EBD521FC-D8E3-448F-B8F2-CFB74F9ED3F6}" presName="compNode" presStyleCnt="0"/>
      <dgm:spPr/>
    </dgm:pt>
    <dgm:pt modelId="{218996B0-5D92-4E2C-B258-6A416A44436F}" type="pres">
      <dgm:prSet presAssocID="{EBD521FC-D8E3-448F-B8F2-CFB74F9ED3F6}" presName="node" presStyleLbl="node1" presStyleIdx="0" presStyleCnt="1" custScaleX="99881" custScaleY="96959" custLinFactNeighborX="53" custLinFactNeighborY="-35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6DC450-F8DD-401E-97FF-58CEABC137FC}" type="pres">
      <dgm:prSet presAssocID="{EBD521FC-D8E3-448F-B8F2-CFB74F9ED3F6}" presName="invisiNode" presStyleLbl="node1" presStyleIdx="0" presStyleCnt="1"/>
      <dgm:spPr/>
    </dgm:pt>
    <dgm:pt modelId="{2827B6AB-FFBE-41A2-8FF5-F5F05502AC2D}" type="pres">
      <dgm:prSet presAssocID="{EBD521FC-D8E3-448F-B8F2-CFB74F9ED3F6}" presName="imagNode" presStyleLbl="fgImgPlace1" presStyleIdx="0" presStyleCnt="1" custScaleX="42485" custScaleY="90899" custLinFactNeighborX="-458" custLinFactNeighborY="76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</dgm:ptLst>
  <dgm:cxnLst>
    <dgm:cxn modelId="{6A8FFB6D-4B5F-4F81-B3D3-D74BDD53D764}" type="presOf" srcId="{EBD521FC-D8E3-448F-B8F2-CFB74F9ED3F6}" destId="{218996B0-5D92-4E2C-B258-6A416A44436F}" srcOrd="0" destOrd="0" presId="urn:microsoft.com/office/officeart/2005/8/layout/pList2"/>
    <dgm:cxn modelId="{864E9E12-9418-4A52-8B9F-E76C6259B923}" srcId="{59BE4CCB-FF3C-4BC6-801D-35C86FCFF3F7}" destId="{EBD521FC-D8E3-448F-B8F2-CFB74F9ED3F6}" srcOrd="0" destOrd="0" parTransId="{A8470364-DC3E-4D1C-A0DE-56FC9AC36F92}" sibTransId="{E68300C1-C270-4E14-BB53-5FAA35D7096F}"/>
    <dgm:cxn modelId="{820E649E-36EE-4A4D-8135-49A204E8D3DA}" type="presOf" srcId="{59BE4CCB-FF3C-4BC6-801D-35C86FCFF3F7}" destId="{5777CA4E-0FA8-4B9E-870D-A7535DB7D56E}" srcOrd="0" destOrd="0" presId="urn:microsoft.com/office/officeart/2005/8/layout/pList2"/>
    <dgm:cxn modelId="{95399B86-3BD4-4AD5-B6BE-F507E5283A52}" type="presParOf" srcId="{5777CA4E-0FA8-4B9E-870D-A7535DB7D56E}" destId="{46DB7D23-50CD-4150-978B-4EE996913102}" srcOrd="0" destOrd="0" presId="urn:microsoft.com/office/officeart/2005/8/layout/pList2"/>
    <dgm:cxn modelId="{D8042C84-EBEE-4828-B92D-6C111BB8CCB2}" type="presParOf" srcId="{5777CA4E-0FA8-4B9E-870D-A7535DB7D56E}" destId="{96745E66-4E3E-4ECE-8747-51503712609C}" srcOrd="1" destOrd="0" presId="urn:microsoft.com/office/officeart/2005/8/layout/pList2"/>
    <dgm:cxn modelId="{5538366D-1FBA-4955-8370-4CE532B5933F}" type="presParOf" srcId="{96745E66-4E3E-4ECE-8747-51503712609C}" destId="{73233E7F-AE29-4BF1-98CF-98E853E2C88F}" srcOrd="0" destOrd="0" presId="urn:microsoft.com/office/officeart/2005/8/layout/pList2"/>
    <dgm:cxn modelId="{802DB9FA-30C5-463F-B035-05EE2055079E}" type="presParOf" srcId="{73233E7F-AE29-4BF1-98CF-98E853E2C88F}" destId="{218996B0-5D92-4E2C-B258-6A416A44436F}" srcOrd="0" destOrd="0" presId="urn:microsoft.com/office/officeart/2005/8/layout/pList2"/>
    <dgm:cxn modelId="{70AAD176-D24E-44D2-85C1-A6EAD373604B}" type="presParOf" srcId="{73233E7F-AE29-4BF1-98CF-98E853E2C88F}" destId="{5F6DC450-F8DD-401E-97FF-58CEABC137FC}" srcOrd="1" destOrd="0" presId="urn:microsoft.com/office/officeart/2005/8/layout/pList2"/>
    <dgm:cxn modelId="{7DF47435-C65A-452D-AEDF-DA3997F57E1D}" type="presParOf" srcId="{73233E7F-AE29-4BF1-98CF-98E853E2C88F}" destId="{2827B6AB-FFBE-41A2-8FF5-F5F05502AC2D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4F8426-D6F1-43CC-9073-611194C3FBB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04107B-0249-4A9C-BC21-7E21CE9D7C3F}">
      <dgm:prSet phldrT="[Text]" custT="1"/>
      <dgm:spPr/>
      <dgm:t>
        <a:bodyPr/>
        <a:lstStyle/>
        <a:p>
          <a:pPr algn="l"/>
          <a:endParaRPr lang="sr-Cyrl-RS" sz="2200" b="0" dirty="0" smtClean="0">
            <a:solidFill>
              <a:schemeClr val="accent6">
                <a:lumMod val="75000"/>
              </a:schemeClr>
            </a:solidFill>
          </a:endParaRPr>
        </a:p>
        <a:p>
          <a:pPr algn="l"/>
          <a:r>
            <a:rPr lang="sr-Cyrl-RS" sz="2000" b="0" dirty="0" smtClean="0">
              <a:solidFill>
                <a:schemeClr val="accent6">
                  <a:lumMod val="75000"/>
                </a:schemeClr>
              </a:solidFill>
            </a:rPr>
            <a:t>НЕПРАВИЛНОСТИ У ВЕЗИ СА ИЗВРШАВАЊЕМ РАСХОДА И ИЗДАТАКА </a:t>
          </a:r>
          <a:endParaRPr lang="en-US" sz="2000" b="0" dirty="0">
            <a:solidFill>
              <a:schemeClr val="accent6">
                <a:lumMod val="75000"/>
              </a:schemeClr>
            </a:solidFill>
          </a:endParaRPr>
        </a:p>
      </dgm:t>
    </dgm:pt>
    <dgm:pt modelId="{8E9FF34D-B0CC-4020-A437-538F14D7BEE6}" type="parTrans" cxnId="{2C7A5236-F48D-4AFD-B3D4-318C968D30E8}">
      <dgm:prSet/>
      <dgm:spPr/>
      <dgm:t>
        <a:bodyPr/>
        <a:lstStyle/>
        <a:p>
          <a:endParaRPr lang="en-US"/>
        </a:p>
      </dgm:t>
    </dgm:pt>
    <dgm:pt modelId="{824A2B91-CE85-422F-960C-646E327BD7A8}" type="sibTrans" cxnId="{2C7A5236-F48D-4AFD-B3D4-318C968D30E8}">
      <dgm:prSet/>
      <dgm:spPr/>
      <dgm:t>
        <a:bodyPr/>
        <a:lstStyle/>
        <a:p>
          <a:endParaRPr lang="en-US"/>
        </a:p>
      </dgm:t>
    </dgm:pt>
    <dgm:pt modelId="{74CBD0FD-ACB2-42A5-BAE8-8712B4277FAD}">
      <dgm:prSet phldrT="[Text]" custT="1"/>
      <dgm:spPr/>
      <dgm:t>
        <a:bodyPr anchor="ctr"/>
        <a:lstStyle/>
        <a:p>
          <a:r>
            <a:rPr lang="sr-Cyrl-RS" sz="2000" dirty="0" smtClean="0">
              <a:solidFill>
                <a:schemeClr val="tx2">
                  <a:lumMod val="75000"/>
                </a:schemeClr>
              </a:solidFill>
            </a:rPr>
            <a:t>На основу документације која није валидна, односно  која нема писаног трага о пријему добара и услуга, потврди настанка пословне промене, извршеној контроли формалне и суштинске исправности документације пре исплате</a:t>
          </a:r>
          <a:endParaRPr lang="en-US" sz="2000" b="0" i="0" dirty="0">
            <a:solidFill>
              <a:schemeClr val="tx2">
                <a:lumMod val="75000"/>
              </a:schemeClr>
            </a:solidFill>
          </a:endParaRPr>
        </a:p>
      </dgm:t>
    </dgm:pt>
    <dgm:pt modelId="{C48245B4-4841-4118-B0E5-285AD00A4B45}" type="parTrans" cxnId="{B2BCB181-8E3C-4C70-ACCF-2998F0CBB382}">
      <dgm:prSet/>
      <dgm:spPr/>
      <dgm:t>
        <a:bodyPr/>
        <a:lstStyle/>
        <a:p>
          <a:endParaRPr lang="en-US"/>
        </a:p>
      </dgm:t>
    </dgm:pt>
    <dgm:pt modelId="{3FF3E61C-C6BD-4450-BD80-EE0395097A23}" type="sibTrans" cxnId="{B2BCB181-8E3C-4C70-ACCF-2998F0CBB382}">
      <dgm:prSet/>
      <dgm:spPr/>
      <dgm:t>
        <a:bodyPr/>
        <a:lstStyle/>
        <a:p>
          <a:endParaRPr lang="en-US"/>
        </a:p>
      </dgm:t>
    </dgm:pt>
    <dgm:pt modelId="{5CBCFE90-A995-4222-B0A9-26D8E40EB984}">
      <dgm:prSet phldrT="[Text]" custT="1"/>
      <dgm:spPr/>
      <dgm:t>
        <a:bodyPr anchor="ctr"/>
        <a:lstStyle/>
        <a:p>
          <a:r>
            <a:rPr lang="ru-RU" sz="2000" b="0" i="0" dirty="0" smtClean="0">
              <a:solidFill>
                <a:schemeClr val="tx2">
                  <a:lumMod val="75000"/>
                </a:schemeClr>
              </a:solidFill>
            </a:rPr>
            <a:t>Дате донације</a:t>
          </a:r>
          <a:endParaRPr lang="en-US" sz="2000" b="0" i="0" dirty="0">
            <a:solidFill>
              <a:schemeClr val="tx2">
                <a:lumMod val="75000"/>
              </a:schemeClr>
            </a:solidFill>
          </a:endParaRPr>
        </a:p>
      </dgm:t>
    </dgm:pt>
    <dgm:pt modelId="{C0DDFA86-6398-40B2-8CF8-C7CDD5CB70F9}" type="parTrans" cxnId="{6D885CE5-0C0A-45D2-9BB6-928B0D8C8BCF}">
      <dgm:prSet/>
      <dgm:spPr/>
      <dgm:t>
        <a:bodyPr/>
        <a:lstStyle/>
        <a:p>
          <a:endParaRPr lang="en-US"/>
        </a:p>
      </dgm:t>
    </dgm:pt>
    <dgm:pt modelId="{D7A29183-8F93-4128-9612-5A20C17572BA}" type="sibTrans" cxnId="{6D885CE5-0C0A-45D2-9BB6-928B0D8C8BCF}">
      <dgm:prSet/>
      <dgm:spPr/>
      <dgm:t>
        <a:bodyPr/>
        <a:lstStyle/>
        <a:p>
          <a:endParaRPr lang="en-US"/>
        </a:p>
      </dgm:t>
    </dgm:pt>
    <dgm:pt modelId="{1349B656-7A37-4E71-8322-5BC97FD891B2}">
      <dgm:prSet phldrT="[Text]" custT="1"/>
      <dgm:spPr/>
      <dgm:t>
        <a:bodyPr anchor="ctr"/>
        <a:lstStyle/>
        <a:p>
          <a:r>
            <a:rPr lang="ru-RU" sz="2000" b="0" i="0" dirty="0" smtClean="0">
              <a:solidFill>
                <a:schemeClr val="tx2">
                  <a:lumMod val="75000"/>
                </a:schemeClr>
              </a:solidFill>
            </a:rPr>
            <a:t>Инвестирање новчаних средстава</a:t>
          </a:r>
          <a:endParaRPr lang="en-US" sz="2000" b="0" i="0" dirty="0">
            <a:solidFill>
              <a:schemeClr val="tx2">
                <a:lumMod val="75000"/>
              </a:schemeClr>
            </a:solidFill>
          </a:endParaRPr>
        </a:p>
      </dgm:t>
    </dgm:pt>
    <dgm:pt modelId="{AE499BDD-D60A-4262-8738-3F53AB8041ED}" type="parTrans" cxnId="{75FF2B28-22D4-4ED5-B3B0-DC890EE4326E}">
      <dgm:prSet/>
      <dgm:spPr/>
      <dgm:t>
        <a:bodyPr/>
        <a:lstStyle/>
        <a:p>
          <a:endParaRPr lang="en-US"/>
        </a:p>
      </dgm:t>
    </dgm:pt>
    <dgm:pt modelId="{A52F258F-A7A2-4BE7-8FA7-AFB796AAD363}" type="sibTrans" cxnId="{75FF2B28-22D4-4ED5-B3B0-DC890EE4326E}">
      <dgm:prSet/>
      <dgm:spPr/>
      <dgm:t>
        <a:bodyPr/>
        <a:lstStyle/>
        <a:p>
          <a:endParaRPr lang="en-US"/>
        </a:p>
      </dgm:t>
    </dgm:pt>
    <dgm:pt modelId="{7AF0A03C-8903-464B-B55B-D42DB1F7021F}">
      <dgm:prSet custT="1"/>
      <dgm:spPr/>
      <dgm:t>
        <a:bodyPr anchor="ctr"/>
        <a:lstStyle/>
        <a:p>
          <a:r>
            <a:rPr lang="ru-RU" sz="2000" b="0" i="0" dirty="0" smtClean="0">
              <a:solidFill>
                <a:schemeClr val="tx2">
                  <a:lumMod val="75000"/>
                </a:schemeClr>
              </a:solidFill>
            </a:rPr>
            <a:t>Извршавање обавеза по извршним судским одлукама на терет средстава РФЗО-а за обавезе које се не финансирају из средстава обавезног здравственог осигурања</a:t>
          </a:r>
          <a:endParaRPr lang="en-US" sz="2000" b="0" i="0" dirty="0">
            <a:solidFill>
              <a:schemeClr val="tx2">
                <a:lumMod val="75000"/>
              </a:schemeClr>
            </a:solidFill>
          </a:endParaRPr>
        </a:p>
      </dgm:t>
    </dgm:pt>
    <dgm:pt modelId="{509AE828-D74E-4880-A67A-BFC86183F024}" type="parTrans" cxnId="{C2B383EB-B0B3-4CA4-ACA6-380551F4EF19}">
      <dgm:prSet/>
      <dgm:spPr/>
      <dgm:t>
        <a:bodyPr/>
        <a:lstStyle/>
        <a:p>
          <a:endParaRPr lang="en-US"/>
        </a:p>
      </dgm:t>
    </dgm:pt>
    <dgm:pt modelId="{B0C2D478-CF3E-4484-B928-5CA588029B4A}" type="sibTrans" cxnId="{C2B383EB-B0B3-4CA4-ACA6-380551F4EF19}">
      <dgm:prSet/>
      <dgm:spPr/>
      <dgm:t>
        <a:bodyPr/>
        <a:lstStyle/>
        <a:p>
          <a:endParaRPr lang="en-US"/>
        </a:p>
      </dgm:t>
    </dgm:pt>
    <dgm:pt modelId="{B7B6B531-8AA6-4C01-A41F-55D8178428B8}" type="pres">
      <dgm:prSet presAssocID="{ED4F8426-D6F1-43CC-9073-611194C3FBB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5B6D663-47ED-4DD4-A4F6-351CBA771773}" type="pres">
      <dgm:prSet presAssocID="{A904107B-0249-4A9C-BC21-7E21CE9D7C3F}" presName="thickLine" presStyleLbl="alignNode1" presStyleIdx="0" presStyleCnt="1"/>
      <dgm:spPr/>
    </dgm:pt>
    <dgm:pt modelId="{1717D2B5-B958-4F5B-B070-0F9F4F0C1D0A}" type="pres">
      <dgm:prSet presAssocID="{A904107B-0249-4A9C-BC21-7E21CE9D7C3F}" presName="horz1" presStyleCnt="0"/>
      <dgm:spPr/>
    </dgm:pt>
    <dgm:pt modelId="{482CD5BE-6ABF-44DA-A20F-8E71283C8857}" type="pres">
      <dgm:prSet presAssocID="{A904107B-0249-4A9C-BC21-7E21CE9D7C3F}" presName="tx1" presStyleLbl="revTx" presStyleIdx="0" presStyleCnt="5" custScaleX="143728"/>
      <dgm:spPr/>
      <dgm:t>
        <a:bodyPr/>
        <a:lstStyle/>
        <a:p>
          <a:endParaRPr lang="en-US"/>
        </a:p>
      </dgm:t>
    </dgm:pt>
    <dgm:pt modelId="{85E76D9D-AF91-4B05-9196-D30161278A39}" type="pres">
      <dgm:prSet presAssocID="{A904107B-0249-4A9C-BC21-7E21CE9D7C3F}" presName="vert1" presStyleCnt="0"/>
      <dgm:spPr/>
    </dgm:pt>
    <dgm:pt modelId="{8400B52C-E737-4562-BCCC-19D41679DB9E}" type="pres">
      <dgm:prSet presAssocID="{74CBD0FD-ACB2-42A5-BAE8-8712B4277FAD}" presName="vertSpace2a" presStyleCnt="0"/>
      <dgm:spPr/>
    </dgm:pt>
    <dgm:pt modelId="{F7CA6547-E37B-486E-99BA-4873037B0EC8}" type="pres">
      <dgm:prSet presAssocID="{74CBD0FD-ACB2-42A5-BAE8-8712B4277FAD}" presName="horz2" presStyleCnt="0"/>
      <dgm:spPr/>
    </dgm:pt>
    <dgm:pt modelId="{E85BD96E-4F77-4E88-BB9B-40F575A357F2}" type="pres">
      <dgm:prSet presAssocID="{74CBD0FD-ACB2-42A5-BAE8-8712B4277FAD}" presName="horzSpace2" presStyleCnt="0"/>
      <dgm:spPr/>
    </dgm:pt>
    <dgm:pt modelId="{7EDE9170-004C-4C2C-B0E9-759F6796BBA4}" type="pres">
      <dgm:prSet presAssocID="{74CBD0FD-ACB2-42A5-BAE8-8712B4277FAD}" presName="tx2" presStyleLbl="revTx" presStyleIdx="1" presStyleCnt="5" custScaleY="120494"/>
      <dgm:spPr/>
      <dgm:t>
        <a:bodyPr/>
        <a:lstStyle/>
        <a:p>
          <a:endParaRPr lang="en-US"/>
        </a:p>
      </dgm:t>
    </dgm:pt>
    <dgm:pt modelId="{81217EE6-E934-42B6-9C53-0535C06F2A78}" type="pres">
      <dgm:prSet presAssocID="{74CBD0FD-ACB2-42A5-BAE8-8712B4277FAD}" presName="vert2" presStyleCnt="0"/>
      <dgm:spPr/>
    </dgm:pt>
    <dgm:pt modelId="{8542C85D-57BC-42E3-853E-3EE7267447EE}" type="pres">
      <dgm:prSet presAssocID="{74CBD0FD-ACB2-42A5-BAE8-8712B4277FAD}" presName="thinLine2b" presStyleLbl="callout" presStyleIdx="0" presStyleCnt="4"/>
      <dgm:spPr/>
    </dgm:pt>
    <dgm:pt modelId="{7554C92F-CB81-44C1-B442-13F0CF066388}" type="pres">
      <dgm:prSet presAssocID="{74CBD0FD-ACB2-42A5-BAE8-8712B4277FAD}" presName="vertSpace2b" presStyleCnt="0"/>
      <dgm:spPr/>
    </dgm:pt>
    <dgm:pt modelId="{6E26B11A-6FB1-46EF-BC05-524C2C6FC8D1}" type="pres">
      <dgm:prSet presAssocID="{5CBCFE90-A995-4222-B0A9-26D8E40EB984}" presName="horz2" presStyleCnt="0"/>
      <dgm:spPr/>
    </dgm:pt>
    <dgm:pt modelId="{E1D568C7-6A82-44F5-BBC1-6CABF32AC04B}" type="pres">
      <dgm:prSet presAssocID="{5CBCFE90-A995-4222-B0A9-26D8E40EB984}" presName="horzSpace2" presStyleCnt="0"/>
      <dgm:spPr/>
    </dgm:pt>
    <dgm:pt modelId="{5339371F-97B5-48CD-8F0A-69E3AA397C39}" type="pres">
      <dgm:prSet presAssocID="{5CBCFE90-A995-4222-B0A9-26D8E40EB984}" presName="tx2" presStyleLbl="revTx" presStyleIdx="2" presStyleCnt="5" custScaleY="45176"/>
      <dgm:spPr/>
      <dgm:t>
        <a:bodyPr/>
        <a:lstStyle/>
        <a:p>
          <a:endParaRPr lang="en-US"/>
        </a:p>
      </dgm:t>
    </dgm:pt>
    <dgm:pt modelId="{7845F897-C8A3-4702-B84A-E0EE4FB4F90B}" type="pres">
      <dgm:prSet presAssocID="{5CBCFE90-A995-4222-B0A9-26D8E40EB984}" presName="vert2" presStyleCnt="0"/>
      <dgm:spPr/>
    </dgm:pt>
    <dgm:pt modelId="{D6FC73FC-6FCA-4A1E-B70C-AC1DDEB67656}" type="pres">
      <dgm:prSet presAssocID="{5CBCFE90-A995-4222-B0A9-26D8E40EB984}" presName="thinLine2b" presStyleLbl="callout" presStyleIdx="1" presStyleCnt="4"/>
      <dgm:spPr/>
    </dgm:pt>
    <dgm:pt modelId="{9C777CC6-C88F-4846-AB75-CB14828C54D7}" type="pres">
      <dgm:prSet presAssocID="{5CBCFE90-A995-4222-B0A9-26D8E40EB984}" presName="vertSpace2b" presStyleCnt="0"/>
      <dgm:spPr/>
    </dgm:pt>
    <dgm:pt modelId="{18D9130B-32D4-42B6-8271-08A04B90738A}" type="pres">
      <dgm:prSet presAssocID="{1349B656-7A37-4E71-8322-5BC97FD891B2}" presName="horz2" presStyleCnt="0"/>
      <dgm:spPr/>
    </dgm:pt>
    <dgm:pt modelId="{70F6F9DF-F8C6-4636-AB1D-30ACA622257F}" type="pres">
      <dgm:prSet presAssocID="{1349B656-7A37-4E71-8322-5BC97FD891B2}" presName="horzSpace2" presStyleCnt="0"/>
      <dgm:spPr/>
    </dgm:pt>
    <dgm:pt modelId="{595AF6DD-CA5A-4FD4-8ACA-2EFBCE5F7574}" type="pres">
      <dgm:prSet presAssocID="{1349B656-7A37-4E71-8322-5BC97FD891B2}" presName="tx2" presStyleLbl="revTx" presStyleIdx="3" presStyleCnt="5" custScaleY="52234"/>
      <dgm:spPr/>
      <dgm:t>
        <a:bodyPr/>
        <a:lstStyle/>
        <a:p>
          <a:endParaRPr lang="en-US"/>
        </a:p>
      </dgm:t>
    </dgm:pt>
    <dgm:pt modelId="{01F0B121-9DDB-4CE6-85EF-277E89B8D41D}" type="pres">
      <dgm:prSet presAssocID="{1349B656-7A37-4E71-8322-5BC97FD891B2}" presName="vert2" presStyleCnt="0"/>
      <dgm:spPr/>
    </dgm:pt>
    <dgm:pt modelId="{B4BE301B-4A7F-4915-A636-E7E9B39A7C32}" type="pres">
      <dgm:prSet presAssocID="{1349B656-7A37-4E71-8322-5BC97FD891B2}" presName="thinLine2b" presStyleLbl="callout" presStyleIdx="2" presStyleCnt="4"/>
      <dgm:spPr/>
    </dgm:pt>
    <dgm:pt modelId="{939F4D52-E1BC-4475-9FB1-D3DD8927B8A5}" type="pres">
      <dgm:prSet presAssocID="{1349B656-7A37-4E71-8322-5BC97FD891B2}" presName="vertSpace2b" presStyleCnt="0"/>
      <dgm:spPr/>
    </dgm:pt>
    <dgm:pt modelId="{C95CD9FA-D487-4884-BFA9-1463029AA137}" type="pres">
      <dgm:prSet presAssocID="{7AF0A03C-8903-464B-B55B-D42DB1F7021F}" presName="horz2" presStyleCnt="0"/>
      <dgm:spPr/>
    </dgm:pt>
    <dgm:pt modelId="{CEABF4C5-4213-43EB-A1E2-1E2A84491243}" type="pres">
      <dgm:prSet presAssocID="{7AF0A03C-8903-464B-B55B-D42DB1F7021F}" presName="horzSpace2" presStyleCnt="0"/>
      <dgm:spPr/>
    </dgm:pt>
    <dgm:pt modelId="{7C3AA562-0AED-4436-8162-4F14C714E269}" type="pres">
      <dgm:prSet presAssocID="{7AF0A03C-8903-464B-B55B-D42DB1F7021F}" presName="tx2" presStyleLbl="revTx" presStyleIdx="4" presStyleCnt="5" custScaleY="107729"/>
      <dgm:spPr/>
      <dgm:t>
        <a:bodyPr/>
        <a:lstStyle/>
        <a:p>
          <a:endParaRPr lang="en-US"/>
        </a:p>
      </dgm:t>
    </dgm:pt>
    <dgm:pt modelId="{AD5DB449-AF6F-423D-A90B-5E20099A6F43}" type="pres">
      <dgm:prSet presAssocID="{7AF0A03C-8903-464B-B55B-D42DB1F7021F}" presName="vert2" presStyleCnt="0"/>
      <dgm:spPr/>
    </dgm:pt>
    <dgm:pt modelId="{BA06690C-A608-442A-84AF-0D806C986EBB}" type="pres">
      <dgm:prSet presAssocID="{7AF0A03C-8903-464B-B55B-D42DB1F7021F}" presName="thinLine2b" presStyleLbl="callout" presStyleIdx="3" presStyleCnt="4"/>
      <dgm:spPr/>
    </dgm:pt>
    <dgm:pt modelId="{11DA2B99-C2B9-44D1-AEC3-9532D2FB8FD3}" type="pres">
      <dgm:prSet presAssocID="{7AF0A03C-8903-464B-B55B-D42DB1F7021F}" presName="vertSpace2b" presStyleCnt="0"/>
      <dgm:spPr/>
    </dgm:pt>
  </dgm:ptLst>
  <dgm:cxnLst>
    <dgm:cxn modelId="{33A1DA1E-7120-42A8-8686-F348CDCEE639}" type="presOf" srcId="{74CBD0FD-ACB2-42A5-BAE8-8712B4277FAD}" destId="{7EDE9170-004C-4C2C-B0E9-759F6796BBA4}" srcOrd="0" destOrd="0" presId="urn:microsoft.com/office/officeart/2008/layout/LinedList"/>
    <dgm:cxn modelId="{B2BCB181-8E3C-4C70-ACCF-2998F0CBB382}" srcId="{A904107B-0249-4A9C-BC21-7E21CE9D7C3F}" destId="{74CBD0FD-ACB2-42A5-BAE8-8712B4277FAD}" srcOrd="0" destOrd="0" parTransId="{C48245B4-4841-4118-B0E5-285AD00A4B45}" sibTransId="{3FF3E61C-C6BD-4450-BD80-EE0395097A23}"/>
    <dgm:cxn modelId="{282D0C83-D930-43C1-8FB9-B72DC5518D62}" type="presOf" srcId="{7AF0A03C-8903-464B-B55B-D42DB1F7021F}" destId="{7C3AA562-0AED-4436-8162-4F14C714E269}" srcOrd="0" destOrd="0" presId="urn:microsoft.com/office/officeart/2008/layout/LinedList"/>
    <dgm:cxn modelId="{6D885CE5-0C0A-45D2-9BB6-928B0D8C8BCF}" srcId="{A904107B-0249-4A9C-BC21-7E21CE9D7C3F}" destId="{5CBCFE90-A995-4222-B0A9-26D8E40EB984}" srcOrd="1" destOrd="0" parTransId="{C0DDFA86-6398-40B2-8CF8-C7CDD5CB70F9}" sibTransId="{D7A29183-8F93-4128-9612-5A20C17572BA}"/>
    <dgm:cxn modelId="{4ADC0FBE-FFD1-458C-B9ED-0C6E55F56C0F}" type="presOf" srcId="{1349B656-7A37-4E71-8322-5BC97FD891B2}" destId="{595AF6DD-CA5A-4FD4-8ACA-2EFBCE5F7574}" srcOrd="0" destOrd="0" presId="urn:microsoft.com/office/officeart/2008/layout/LinedList"/>
    <dgm:cxn modelId="{37E8EEDF-486F-42DE-9765-27FE9D5CF7D8}" type="presOf" srcId="{A904107B-0249-4A9C-BC21-7E21CE9D7C3F}" destId="{482CD5BE-6ABF-44DA-A20F-8E71283C8857}" srcOrd="0" destOrd="0" presId="urn:microsoft.com/office/officeart/2008/layout/LinedList"/>
    <dgm:cxn modelId="{2C7A5236-F48D-4AFD-B3D4-318C968D30E8}" srcId="{ED4F8426-D6F1-43CC-9073-611194C3FBB1}" destId="{A904107B-0249-4A9C-BC21-7E21CE9D7C3F}" srcOrd="0" destOrd="0" parTransId="{8E9FF34D-B0CC-4020-A437-538F14D7BEE6}" sibTransId="{824A2B91-CE85-422F-960C-646E327BD7A8}"/>
    <dgm:cxn modelId="{F60111E5-78C1-4B64-8A0F-4B6B2D2CEA8E}" type="presOf" srcId="{5CBCFE90-A995-4222-B0A9-26D8E40EB984}" destId="{5339371F-97B5-48CD-8F0A-69E3AA397C39}" srcOrd="0" destOrd="0" presId="urn:microsoft.com/office/officeart/2008/layout/LinedList"/>
    <dgm:cxn modelId="{75FF2B28-22D4-4ED5-B3B0-DC890EE4326E}" srcId="{A904107B-0249-4A9C-BC21-7E21CE9D7C3F}" destId="{1349B656-7A37-4E71-8322-5BC97FD891B2}" srcOrd="2" destOrd="0" parTransId="{AE499BDD-D60A-4262-8738-3F53AB8041ED}" sibTransId="{A52F258F-A7A2-4BE7-8FA7-AFB796AAD363}"/>
    <dgm:cxn modelId="{C2B383EB-B0B3-4CA4-ACA6-380551F4EF19}" srcId="{A904107B-0249-4A9C-BC21-7E21CE9D7C3F}" destId="{7AF0A03C-8903-464B-B55B-D42DB1F7021F}" srcOrd="3" destOrd="0" parTransId="{509AE828-D74E-4880-A67A-BFC86183F024}" sibTransId="{B0C2D478-CF3E-4484-B928-5CA588029B4A}"/>
    <dgm:cxn modelId="{98424207-99A2-48EB-90B2-6B6F7C818EF0}" type="presOf" srcId="{ED4F8426-D6F1-43CC-9073-611194C3FBB1}" destId="{B7B6B531-8AA6-4C01-A41F-55D8178428B8}" srcOrd="0" destOrd="0" presId="urn:microsoft.com/office/officeart/2008/layout/LinedList"/>
    <dgm:cxn modelId="{0623F35D-3432-48AB-A0E3-6DD2C3245106}" type="presParOf" srcId="{B7B6B531-8AA6-4C01-A41F-55D8178428B8}" destId="{55B6D663-47ED-4DD4-A4F6-351CBA771773}" srcOrd="0" destOrd="0" presId="urn:microsoft.com/office/officeart/2008/layout/LinedList"/>
    <dgm:cxn modelId="{F42C4EF4-8069-44AB-8D26-CCA123C2B5FE}" type="presParOf" srcId="{B7B6B531-8AA6-4C01-A41F-55D8178428B8}" destId="{1717D2B5-B958-4F5B-B070-0F9F4F0C1D0A}" srcOrd="1" destOrd="0" presId="urn:microsoft.com/office/officeart/2008/layout/LinedList"/>
    <dgm:cxn modelId="{982A8200-E909-4353-99B1-CF3D8A2E28BA}" type="presParOf" srcId="{1717D2B5-B958-4F5B-B070-0F9F4F0C1D0A}" destId="{482CD5BE-6ABF-44DA-A20F-8E71283C8857}" srcOrd="0" destOrd="0" presId="urn:microsoft.com/office/officeart/2008/layout/LinedList"/>
    <dgm:cxn modelId="{EF1590F0-9EF4-4BAB-B612-713A7C621733}" type="presParOf" srcId="{1717D2B5-B958-4F5B-B070-0F9F4F0C1D0A}" destId="{85E76D9D-AF91-4B05-9196-D30161278A39}" srcOrd="1" destOrd="0" presId="urn:microsoft.com/office/officeart/2008/layout/LinedList"/>
    <dgm:cxn modelId="{716DB7E7-DB24-4286-9573-497303584A84}" type="presParOf" srcId="{85E76D9D-AF91-4B05-9196-D30161278A39}" destId="{8400B52C-E737-4562-BCCC-19D41679DB9E}" srcOrd="0" destOrd="0" presId="urn:microsoft.com/office/officeart/2008/layout/LinedList"/>
    <dgm:cxn modelId="{9A8A32EF-B8B0-4CC4-B1C5-62E4A1B6ADBA}" type="presParOf" srcId="{85E76D9D-AF91-4B05-9196-D30161278A39}" destId="{F7CA6547-E37B-486E-99BA-4873037B0EC8}" srcOrd="1" destOrd="0" presId="urn:microsoft.com/office/officeart/2008/layout/LinedList"/>
    <dgm:cxn modelId="{1D7F325D-C0FC-4699-AC39-C6414C6F86FD}" type="presParOf" srcId="{F7CA6547-E37B-486E-99BA-4873037B0EC8}" destId="{E85BD96E-4F77-4E88-BB9B-40F575A357F2}" srcOrd="0" destOrd="0" presId="urn:microsoft.com/office/officeart/2008/layout/LinedList"/>
    <dgm:cxn modelId="{6DF33FFF-5B7D-4781-A528-88D41F7A86BA}" type="presParOf" srcId="{F7CA6547-E37B-486E-99BA-4873037B0EC8}" destId="{7EDE9170-004C-4C2C-B0E9-759F6796BBA4}" srcOrd="1" destOrd="0" presId="urn:microsoft.com/office/officeart/2008/layout/LinedList"/>
    <dgm:cxn modelId="{02E51877-54A4-4D74-98E8-CD3AD867D013}" type="presParOf" srcId="{F7CA6547-E37B-486E-99BA-4873037B0EC8}" destId="{81217EE6-E934-42B6-9C53-0535C06F2A78}" srcOrd="2" destOrd="0" presId="urn:microsoft.com/office/officeart/2008/layout/LinedList"/>
    <dgm:cxn modelId="{3671F51F-E992-4AB7-9AAE-EB497E9F0AF2}" type="presParOf" srcId="{85E76D9D-AF91-4B05-9196-D30161278A39}" destId="{8542C85D-57BC-42E3-853E-3EE7267447EE}" srcOrd="2" destOrd="0" presId="urn:microsoft.com/office/officeart/2008/layout/LinedList"/>
    <dgm:cxn modelId="{18B37AAE-C9B8-4402-83C8-7D620CA78855}" type="presParOf" srcId="{85E76D9D-AF91-4B05-9196-D30161278A39}" destId="{7554C92F-CB81-44C1-B442-13F0CF066388}" srcOrd="3" destOrd="0" presId="urn:microsoft.com/office/officeart/2008/layout/LinedList"/>
    <dgm:cxn modelId="{18C7C9CF-B7D0-45C3-B5AB-49AB1DBD8DC3}" type="presParOf" srcId="{85E76D9D-AF91-4B05-9196-D30161278A39}" destId="{6E26B11A-6FB1-46EF-BC05-524C2C6FC8D1}" srcOrd="4" destOrd="0" presId="urn:microsoft.com/office/officeart/2008/layout/LinedList"/>
    <dgm:cxn modelId="{7C042A4F-882E-4701-9FD7-3150284F8F2D}" type="presParOf" srcId="{6E26B11A-6FB1-46EF-BC05-524C2C6FC8D1}" destId="{E1D568C7-6A82-44F5-BBC1-6CABF32AC04B}" srcOrd="0" destOrd="0" presId="urn:microsoft.com/office/officeart/2008/layout/LinedList"/>
    <dgm:cxn modelId="{C1CD483F-1B3D-402B-98A1-C696BB3A72EB}" type="presParOf" srcId="{6E26B11A-6FB1-46EF-BC05-524C2C6FC8D1}" destId="{5339371F-97B5-48CD-8F0A-69E3AA397C39}" srcOrd="1" destOrd="0" presId="urn:microsoft.com/office/officeart/2008/layout/LinedList"/>
    <dgm:cxn modelId="{1AC4AC3D-B5DD-4496-B911-23700AD54C2C}" type="presParOf" srcId="{6E26B11A-6FB1-46EF-BC05-524C2C6FC8D1}" destId="{7845F897-C8A3-4702-B84A-E0EE4FB4F90B}" srcOrd="2" destOrd="0" presId="urn:microsoft.com/office/officeart/2008/layout/LinedList"/>
    <dgm:cxn modelId="{7531FB79-6629-47DE-8B9C-9282C5EC6C15}" type="presParOf" srcId="{85E76D9D-AF91-4B05-9196-D30161278A39}" destId="{D6FC73FC-6FCA-4A1E-B70C-AC1DDEB67656}" srcOrd="5" destOrd="0" presId="urn:microsoft.com/office/officeart/2008/layout/LinedList"/>
    <dgm:cxn modelId="{FBAF4906-A29A-444A-A71A-B055453EA5F8}" type="presParOf" srcId="{85E76D9D-AF91-4B05-9196-D30161278A39}" destId="{9C777CC6-C88F-4846-AB75-CB14828C54D7}" srcOrd="6" destOrd="0" presId="urn:microsoft.com/office/officeart/2008/layout/LinedList"/>
    <dgm:cxn modelId="{E7B57A99-C252-482E-8469-58B5F41D52F5}" type="presParOf" srcId="{85E76D9D-AF91-4B05-9196-D30161278A39}" destId="{18D9130B-32D4-42B6-8271-08A04B90738A}" srcOrd="7" destOrd="0" presId="urn:microsoft.com/office/officeart/2008/layout/LinedList"/>
    <dgm:cxn modelId="{323198AD-14B0-4E8A-A1DC-1C36B9302428}" type="presParOf" srcId="{18D9130B-32D4-42B6-8271-08A04B90738A}" destId="{70F6F9DF-F8C6-4636-AB1D-30ACA622257F}" srcOrd="0" destOrd="0" presId="urn:microsoft.com/office/officeart/2008/layout/LinedList"/>
    <dgm:cxn modelId="{6066DAD8-2A17-4904-A3C0-9448A127B736}" type="presParOf" srcId="{18D9130B-32D4-42B6-8271-08A04B90738A}" destId="{595AF6DD-CA5A-4FD4-8ACA-2EFBCE5F7574}" srcOrd="1" destOrd="0" presId="urn:microsoft.com/office/officeart/2008/layout/LinedList"/>
    <dgm:cxn modelId="{356F9F1C-FC5A-48E5-8B06-D8360A9520D7}" type="presParOf" srcId="{18D9130B-32D4-42B6-8271-08A04B90738A}" destId="{01F0B121-9DDB-4CE6-85EF-277E89B8D41D}" srcOrd="2" destOrd="0" presId="urn:microsoft.com/office/officeart/2008/layout/LinedList"/>
    <dgm:cxn modelId="{C1801430-A030-48A9-92E8-E149A76EB4C9}" type="presParOf" srcId="{85E76D9D-AF91-4B05-9196-D30161278A39}" destId="{B4BE301B-4A7F-4915-A636-E7E9B39A7C32}" srcOrd="8" destOrd="0" presId="urn:microsoft.com/office/officeart/2008/layout/LinedList"/>
    <dgm:cxn modelId="{ECEC1052-2CDE-4AE1-8007-17E95D2F0250}" type="presParOf" srcId="{85E76D9D-AF91-4B05-9196-D30161278A39}" destId="{939F4D52-E1BC-4475-9FB1-D3DD8927B8A5}" srcOrd="9" destOrd="0" presId="urn:microsoft.com/office/officeart/2008/layout/LinedList"/>
    <dgm:cxn modelId="{414EAA32-14A4-4130-B7ED-1C7A411569D2}" type="presParOf" srcId="{85E76D9D-AF91-4B05-9196-D30161278A39}" destId="{C95CD9FA-D487-4884-BFA9-1463029AA137}" srcOrd="10" destOrd="0" presId="urn:microsoft.com/office/officeart/2008/layout/LinedList"/>
    <dgm:cxn modelId="{097A4A6E-2733-4014-AFE7-3738326FE457}" type="presParOf" srcId="{C95CD9FA-D487-4884-BFA9-1463029AA137}" destId="{CEABF4C5-4213-43EB-A1E2-1E2A84491243}" srcOrd="0" destOrd="0" presId="urn:microsoft.com/office/officeart/2008/layout/LinedList"/>
    <dgm:cxn modelId="{41B4E2D0-270B-4E5C-9FBD-7A2DF69C6694}" type="presParOf" srcId="{C95CD9FA-D487-4884-BFA9-1463029AA137}" destId="{7C3AA562-0AED-4436-8162-4F14C714E269}" srcOrd="1" destOrd="0" presId="urn:microsoft.com/office/officeart/2008/layout/LinedList"/>
    <dgm:cxn modelId="{C54DCD61-1F47-44CE-AE84-4500705A0C98}" type="presParOf" srcId="{C95CD9FA-D487-4884-BFA9-1463029AA137}" destId="{AD5DB449-AF6F-423D-A90B-5E20099A6F43}" srcOrd="2" destOrd="0" presId="urn:microsoft.com/office/officeart/2008/layout/LinedList"/>
    <dgm:cxn modelId="{F00D4080-BA31-41A9-B01E-FBF1887E50AD}" type="presParOf" srcId="{85E76D9D-AF91-4B05-9196-D30161278A39}" destId="{BA06690C-A608-442A-84AF-0D806C986EBB}" srcOrd="11" destOrd="0" presId="urn:microsoft.com/office/officeart/2008/layout/LinedList"/>
    <dgm:cxn modelId="{A344D2BD-0AEF-4D12-B92D-C86F08C9AD31}" type="presParOf" srcId="{85E76D9D-AF91-4B05-9196-D30161278A39}" destId="{11DA2B99-C2B9-44D1-AEC3-9532D2FB8FD3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D4F8426-D6F1-43CC-9073-611194C3FBB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04107B-0249-4A9C-BC21-7E21CE9D7C3F}">
      <dgm:prSet phldrT="[Text]" custT="1"/>
      <dgm:spPr/>
      <dgm:t>
        <a:bodyPr/>
        <a:lstStyle/>
        <a:p>
          <a:endParaRPr lang="sr-Cyrl-RS" sz="2200" b="1" dirty="0" smtClean="0">
            <a:solidFill>
              <a:schemeClr val="accent6">
                <a:lumMod val="75000"/>
              </a:schemeClr>
            </a:solidFill>
          </a:endParaRPr>
        </a:p>
        <a:p>
          <a:r>
            <a:rPr lang="sr-Cyrl-RS" sz="2000" b="0" dirty="0" smtClean="0">
              <a:solidFill>
                <a:schemeClr val="accent6">
                  <a:lumMod val="75000"/>
                </a:schemeClr>
              </a:solidFill>
            </a:rPr>
            <a:t>НЕПРАВИЛНОСТИ У ВЕЗИ СА НАЧИНОМ ЗАПОШЉАВАЊА И ИЗВРШАВАЊЕМ РАСХОДА ЗА ЗАПОСЛЕНЕ</a:t>
          </a:r>
          <a:endParaRPr lang="en-US" sz="2000" b="0" dirty="0">
            <a:solidFill>
              <a:schemeClr val="accent6">
                <a:lumMod val="75000"/>
              </a:schemeClr>
            </a:solidFill>
          </a:endParaRPr>
        </a:p>
      </dgm:t>
    </dgm:pt>
    <dgm:pt modelId="{8E9FF34D-B0CC-4020-A437-538F14D7BEE6}" type="parTrans" cxnId="{2C7A5236-F48D-4AFD-B3D4-318C968D30E8}">
      <dgm:prSet/>
      <dgm:spPr/>
      <dgm:t>
        <a:bodyPr/>
        <a:lstStyle/>
        <a:p>
          <a:endParaRPr lang="en-US"/>
        </a:p>
      </dgm:t>
    </dgm:pt>
    <dgm:pt modelId="{824A2B91-CE85-422F-960C-646E327BD7A8}" type="sibTrans" cxnId="{2C7A5236-F48D-4AFD-B3D4-318C968D30E8}">
      <dgm:prSet/>
      <dgm:spPr/>
      <dgm:t>
        <a:bodyPr/>
        <a:lstStyle/>
        <a:p>
          <a:endParaRPr lang="en-US"/>
        </a:p>
      </dgm:t>
    </dgm:pt>
    <dgm:pt modelId="{74CBD0FD-ACB2-42A5-BAE8-8712B4277FAD}">
      <dgm:prSet phldrT="[Text]" custT="1"/>
      <dgm:spPr/>
      <dgm:t>
        <a:bodyPr anchor="ctr"/>
        <a:lstStyle/>
        <a:p>
          <a:pPr algn="l"/>
          <a:r>
            <a:rPr lang="sr-Cyrl-RS" sz="1800" dirty="0" smtClean="0">
              <a:solidFill>
                <a:schemeClr val="tx2">
                  <a:lumMod val="75000"/>
                </a:schemeClr>
              </a:solidFill>
            </a:rPr>
            <a:t>Запошљавање:</a:t>
          </a:r>
        </a:p>
        <a:p>
          <a:pPr algn="just"/>
          <a:r>
            <a:rPr lang="sr-Cyrl-RS" sz="1800" dirty="0" smtClean="0">
              <a:solidFill>
                <a:schemeClr val="tx2">
                  <a:lumMod val="75000"/>
                </a:schemeClr>
              </a:solidFill>
            </a:rPr>
            <a:t>- </a:t>
          </a:r>
          <a:r>
            <a:rPr lang="en-US" sz="1800" dirty="0" smtClean="0">
              <a:solidFill>
                <a:schemeClr val="tx2">
                  <a:lumMod val="75000"/>
                </a:schemeClr>
              </a:solidFill>
            </a:rPr>
            <a:t>без сагласности Комисије за давање сагласности за ново запошљавање код корисника јавних средстава</a:t>
          </a:r>
          <a:endParaRPr lang="sr-Cyrl-RS" sz="1800" dirty="0" smtClean="0">
            <a:solidFill>
              <a:schemeClr val="tx2">
                <a:lumMod val="75000"/>
              </a:schemeClr>
            </a:solidFill>
          </a:endParaRPr>
        </a:p>
        <a:p>
          <a:pPr algn="just"/>
          <a:r>
            <a:rPr lang="ru-RU" sz="1800" i="0" dirty="0" smtClean="0">
              <a:solidFill>
                <a:schemeClr val="tx2">
                  <a:lumMod val="75000"/>
                </a:schemeClr>
              </a:solidFill>
            </a:rPr>
            <a:t>- расписивања јавног огласа, оглашавања одлуке о потреби за заснивањем радног односа са лицима код Националне службе за запошљавање и Министарства здравља </a:t>
          </a:r>
          <a:endParaRPr lang="en-US" sz="1800" b="0" dirty="0">
            <a:solidFill>
              <a:schemeClr val="tx2">
                <a:lumMod val="75000"/>
              </a:schemeClr>
            </a:solidFill>
          </a:endParaRPr>
        </a:p>
      </dgm:t>
    </dgm:pt>
    <dgm:pt modelId="{C48245B4-4841-4118-B0E5-285AD00A4B45}" type="parTrans" cxnId="{B2BCB181-8E3C-4C70-ACCF-2998F0CBB382}">
      <dgm:prSet/>
      <dgm:spPr/>
      <dgm:t>
        <a:bodyPr/>
        <a:lstStyle/>
        <a:p>
          <a:endParaRPr lang="en-US"/>
        </a:p>
      </dgm:t>
    </dgm:pt>
    <dgm:pt modelId="{3FF3E61C-C6BD-4450-BD80-EE0395097A23}" type="sibTrans" cxnId="{B2BCB181-8E3C-4C70-ACCF-2998F0CBB382}">
      <dgm:prSet/>
      <dgm:spPr/>
      <dgm:t>
        <a:bodyPr/>
        <a:lstStyle/>
        <a:p>
          <a:endParaRPr lang="en-US"/>
        </a:p>
      </dgm:t>
    </dgm:pt>
    <dgm:pt modelId="{02829747-BCC7-4112-ACC4-E44C5CFBD963}">
      <dgm:prSet phldrT="[Text]" custT="1"/>
      <dgm:spPr/>
      <dgm:t>
        <a:bodyPr anchor="ctr"/>
        <a:lstStyle/>
        <a:p>
          <a:r>
            <a:rPr lang="sr-Cyrl-RS" sz="1800" dirty="0" smtClean="0">
              <a:solidFill>
                <a:schemeClr val="tx2">
                  <a:lumMod val="75000"/>
                </a:schemeClr>
              </a:solidFill>
            </a:rPr>
            <a:t>Скраћено радно време у здравственим установама </a:t>
          </a:r>
          <a:r>
            <a:rPr lang="sr-Cyrl-RS" sz="1800" i="0" dirty="0" smtClean="0">
              <a:solidFill>
                <a:schemeClr val="tx2">
                  <a:lumMod val="75000"/>
                </a:schemeClr>
              </a:solidFill>
            </a:rPr>
            <a:t>без постојања акта о процени ризика</a:t>
          </a:r>
          <a:endParaRPr lang="en-US" sz="1800" i="0" dirty="0">
            <a:solidFill>
              <a:schemeClr val="tx2">
                <a:lumMod val="75000"/>
              </a:schemeClr>
            </a:solidFill>
          </a:endParaRPr>
        </a:p>
      </dgm:t>
    </dgm:pt>
    <dgm:pt modelId="{1AEF576A-DE5A-4D56-BC6E-D530990F380C}" type="parTrans" cxnId="{D62701E5-9972-4C7C-9A37-8012BD4AF192}">
      <dgm:prSet/>
      <dgm:spPr/>
      <dgm:t>
        <a:bodyPr/>
        <a:lstStyle/>
        <a:p>
          <a:endParaRPr lang="en-US"/>
        </a:p>
      </dgm:t>
    </dgm:pt>
    <dgm:pt modelId="{0E906755-7C50-4F4B-A12E-51B6F45987C3}" type="sibTrans" cxnId="{D62701E5-9972-4C7C-9A37-8012BD4AF192}">
      <dgm:prSet/>
      <dgm:spPr/>
      <dgm:t>
        <a:bodyPr/>
        <a:lstStyle/>
        <a:p>
          <a:endParaRPr lang="en-US"/>
        </a:p>
      </dgm:t>
    </dgm:pt>
    <dgm:pt modelId="{12072265-C0F5-45CB-B721-F29355D7FE1B}">
      <dgm:prSet phldrT="[Text]" custT="1"/>
      <dgm:spPr/>
      <dgm:t>
        <a:bodyPr anchor="t"/>
        <a:lstStyle/>
        <a:p>
          <a:r>
            <a:rPr lang="sr-Cyrl-RS" sz="1800" dirty="0" smtClean="0">
              <a:solidFill>
                <a:schemeClr val="tx2">
                  <a:lumMod val="75000"/>
                </a:schemeClr>
              </a:solidFill>
            </a:rPr>
            <a:t>Обрачунати расходи за запослене:</a:t>
          </a:r>
        </a:p>
        <a:p>
          <a:r>
            <a:rPr lang="sr-Cyrl-RS" sz="1800" dirty="0" smtClean="0">
              <a:solidFill>
                <a:schemeClr val="tx2">
                  <a:lumMod val="75000"/>
                </a:schemeClr>
              </a:solidFill>
            </a:rPr>
            <a:t>- неправилно</a:t>
          </a:r>
        </a:p>
        <a:p>
          <a:r>
            <a:rPr lang="sr-Cyrl-RS" sz="1800" dirty="0" smtClean="0">
              <a:solidFill>
                <a:schemeClr val="tx2">
                  <a:lumMod val="75000"/>
                </a:schemeClr>
              </a:solidFill>
            </a:rPr>
            <a:t>- без правног основа</a:t>
          </a:r>
        </a:p>
        <a:p>
          <a:r>
            <a:rPr lang="sr-Cyrl-RS" sz="1800" dirty="0" smtClean="0">
              <a:solidFill>
                <a:schemeClr val="tx2">
                  <a:lumMod val="75000"/>
                </a:schemeClr>
              </a:solidFill>
            </a:rPr>
            <a:t>- без валидне рачуноводствене документације</a:t>
          </a:r>
          <a:endParaRPr lang="en-US" sz="1800" dirty="0">
            <a:solidFill>
              <a:schemeClr val="tx2">
                <a:lumMod val="75000"/>
              </a:schemeClr>
            </a:solidFill>
          </a:endParaRPr>
        </a:p>
      </dgm:t>
    </dgm:pt>
    <dgm:pt modelId="{38288BA5-D5E8-4A6D-8B12-980A28097B89}" type="parTrans" cxnId="{82D8D39F-4318-4B6D-8B8B-BFC23767B921}">
      <dgm:prSet/>
      <dgm:spPr/>
      <dgm:t>
        <a:bodyPr/>
        <a:lstStyle/>
        <a:p>
          <a:endParaRPr lang="en-US"/>
        </a:p>
      </dgm:t>
    </dgm:pt>
    <dgm:pt modelId="{663B7210-5573-43F2-ABFD-5F16455D5DB2}" type="sibTrans" cxnId="{82D8D39F-4318-4B6D-8B8B-BFC23767B921}">
      <dgm:prSet/>
      <dgm:spPr/>
      <dgm:t>
        <a:bodyPr/>
        <a:lstStyle/>
        <a:p>
          <a:endParaRPr lang="en-US"/>
        </a:p>
      </dgm:t>
    </dgm:pt>
    <dgm:pt modelId="{ABD79F08-CB6D-446D-912B-11125833FABF}">
      <dgm:prSet phldrT="[Text]" custT="1"/>
      <dgm:spPr/>
      <dgm:t>
        <a:bodyPr anchor="ctr"/>
        <a:lstStyle/>
        <a:p>
          <a:r>
            <a:rPr lang="sr-Cyrl-RS" sz="1800" dirty="0" smtClean="0">
              <a:solidFill>
                <a:schemeClr val="tx2">
                  <a:lumMod val="75000"/>
                </a:schemeClr>
              </a:solidFill>
            </a:rPr>
            <a:t>Ангажовање здравствених радника по  закљученом уговору о делу уместо уговора о допунском раду</a:t>
          </a:r>
          <a:endParaRPr lang="en-US" sz="1800" dirty="0">
            <a:solidFill>
              <a:schemeClr val="tx2">
                <a:lumMod val="75000"/>
              </a:schemeClr>
            </a:solidFill>
          </a:endParaRPr>
        </a:p>
      </dgm:t>
    </dgm:pt>
    <dgm:pt modelId="{F62EDC32-4251-4557-8F74-40DDC66A1976}" type="parTrans" cxnId="{88537740-3C19-4CA8-BE87-FF5E6D8A80CC}">
      <dgm:prSet/>
      <dgm:spPr/>
      <dgm:t>
        <a:bodyPr/>
        <a:lstStyle/>
        <a:p>
          <a:endParaRPr lang="en-US"/>
        </a:p>
      </dgm:t>
    </dgm:pt>
    <dgm:pt modelId="{08D10F69-6AED-45B5-87ED-7CE4A0E3EC9E}" type="sibTrans" cxnId="{88537740-3C19-4CA8-BE87-FF5E6D8A80CC}">
      <dgm:prSet/>
      <dgm:spPr/>
      <dgm:t>
        <a:bodyPr/>
        <a:lstStyle/>
        <a:p>
          <a:endParaRPr lang="en-US"/>
        </a:p>
      </dgm:t>
    </dgm:pt>
    <dgm:pt modelId="{B7B6B531-8AA6-4C01-A41F-55D8178428B8}" type="pres">
      <dgm:prSet presAssocID="{ED4F8426-D6F1-43CC-9073-611194C3FBB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5B6D663-47ED-4DD4-A4F6-351CBA771773}" type="pres">
      <dgm:prSet presAssocID="{A904107B-0249-4A9C-BC21-7E21CE9D7C3F}" presName="thickLine" presStyleLbl="alignNode1" presStyleIdx="0" presStyleCnt="1"/>
      <dgm:spPr/>
    </dgm:pt>
    <dgm:pt modelId="{1717D2B5-B958-4F5B-B070-0F9F4F0C1D0A}" type="pres">
      <dgm:prSet presAssocID="{A904107B-0249-4A9C-BC21-7E21CE9D7C3F}" presName="horz1" presStyleCnt="0"/>
      <dgm:spPr/>
    </dgm:pt>
    <dgm:pt modelId="{482CD5BE-6ABF-44DA-A20F-8E71283C8857}" type="pres">
      <dgm:prSet presAssocID="{A904107B-0249-4A9C-BC21-7E21CE9D7C3F}" presName="tx1" presStyleLbl="revTx" presStyleIdx="0" presStyleCnt="5" custScaleX="216713"/>
      <dgm:spPr/>
      <dgm:t>
        <a:bodyPr/>
        <a:lstStyle/>
        <a:p>
          <a:endParaRPr lang="en-US"/>
        </a:p>
      </dgm:t>
    </dgm:pt>
    <dgm:pt modelId="{85E76D9D-AF91-4B05-9196-D30161278A39}" type="pres">
      <dgm:prSet presAssocID="{A904107B-0249-4A9C-BC21-7E21CE9D7C3F}" presName="vert1" presStyleCnt="0"/>
      <dgm:spPr/>
    </dgm:pt>
    <dgm:pt modelId="{8400B52C-E737-4562-BCCC-19D41679DB9E}" type="pres">
      <dgm:prSet presAssocID="{74CBD0FD-ACB2-42A5-BAE8-8712B4277FAD}" presName="vertSpace2a" presStyleCnt="0"/>
      <dgm:spPr/>
    </dgm:pt>
    <dgm:pt modelId="{F7CA6547-E37B-486E-99BA-4873037B0EC8}" type="pres">
      <dgm:prSet presAssocID="{74CBD0FD-ACB2-42A5-BAE8-8712B4277FAD}" presName="horz2" presStyleCnt="0"/>
      <dgm:spPr/>
    </dgm:pt>
    <dgm:pt modelId="{E85BD96E-4F77-4E88-BB9B-40F575A357F2}" type="pres">
      <dgm:prSet presAssocID="{74CBD0FD-ACB2-42A5-BAE8-8712B4277FAD}" presName="horzSpace2" presStyleCnt="0"/>
      <dgm:spPr/>
    </dgm:pt>
    <dgm:pt modelId="{7EDE9170-004C-4C2C-B0E9-759F6796BBA4}" type="pres">
      <dgm:prSet presAssocID="{74CBD0FD-ACB2-42A5-BAE8-8712B4277FAD}" presName="tx2" presStyleLbl="revTx" presStyleIdx="1" presStyleCnt="5" custScaleY="97911"/>
      <dgm:spPr/>
      <dgm:t>
        <a:bodyPr/>
        <a:lstStyle/>
        <a:p>
          <a:endParaRPr lang="en-US"/>
        </a:p>
      </dgm:t>
    </dgm:pt>
    <dgm:pt modelId="{81217EE6-E934-42B6-9C53-0535C06F2A78}" type="pres">
      <dgm:prSet presAssocID="{74CBD0FD-ACB2-42A5-BAE8-8712B4277FAD}" presName="vert2" presStyleCnt="0"/>
      <dgm:spPr/>
    </dgm:pt>
    <dgm:pt modelId="{8542C85D-57BC-42E3-853E-3EE7267447EE}" type="pres">
      <dgm:prSet presAssocID="{74CBD0FD-ACB2-42A5-BAE8-8712B4277FAD}" presName="thinLine2b" presStyleLbl="callout" presStyleIdx="0" presStyleCnt="4"/>
      <dgm:spPr/>
    </dgm:pt>
    <dgm:pt modelId="{7554C92F-CB81-44C1-B442-13F0CF066388}" type="pres">
      <dgm:prSet presAssocID="{74CBD0FD-ACB2-42A5-BAE8-8712B4277FAD}" presName="vertSpace2b" presStyleCnt="0"/>
      <dgm:spPr/>
    </dgm:pt>
    <dgm:pt modelId="{C56B3934-66A0-4FBB-888D-6E21BD5AE00E}" type="pres">
      <dgm:prSet presAssocID="{02829747-BCC7-4112-ACC4-E44C5CFBD963}" presName="horz2" presStyleCnt="0"/>
      <dgm:spPr/>
    </dgm:pt>
    <dgm:pt modelId="{C0AEF79C-66C6-4EA6-B700-F309A11AB19C}" type="pres">
      <dgm:prSet presAssocID="{02829747-BCC7-4112-ACC4-E44C5CFBD963}" presName="horzSpace2" presStyleCnt="0"/>
      <dgm:spPr/>
    </dgm:pt>
    <dgm:pt modelId="{5CE563A9-09D5-41B6-B771-265B08888678}" type="pres">
      <dgm:prSet presAssocID="{02829747-BCC7-4112-ACC4-E44C5CFBD963}" presName="tx2" presStyleLbl="revTx" presStyleIdx="2" presStyleCnt="5" custScaleX="99163" custScaleY="24602"/>
      <dgm:spPr/>
      <dgm:t>
        <a:bodyPr/>
        <a:lstStyle/>
        <a:p>
          <a:endParaRPr lang="en-US"/>
        </a:p>
      </dgm:t>
    </dgm:pt>
    <dgm:pt modelId="{EF280BB8-B73E-4B68-94B5-AF9691D52753}" type="pres">
      <dgm:prSet presAssocID="{02829747-BCC7-4112-ACC4-E44C5CFBD963}" presName="vert2" presStyleCnt="0"/>
      <dgm:spPr/>
    </dgm:pt>
    <dgm:pt modelId="{F196E214-1EF2-4905-BD10-E1B29FEBE9AC}" type="pres">
      <dgm:prSet presAssocID="{02829747-BCC7-4112-ACC4-E44C5CFBD963}" presName="thinLine2b" presStyleLbl="callout" presStyleIdx="1" presStyleCnt="4" custLinFactY="120000" custLinFactNeighborX="973" custLinFactNeighborY="200000"/>
      <dgm:spPr/>
    </dgm:pt>
    <dgm:pt modelId="{0BE5F775-CE78-4B6E-BABE-6F6FC18BBF1F}" type="pres">
      <dgm:prSet presAssocID="{02829747-BCC7-4112-ACC4-E44C5CFBD963}" presName="vertSpace2b" presStyleCnt="0"/>
      <dgm:spPr/>
    </dgm:pt>
    <dgm:pt modelId="{4E8A7492-A05E-419A-BCD4-C8A1AB2E5F1E}" type="pres">
      <dgm:prSet presAssocID="{12072265-C0F5-45CB-B721-F29355D7FE1B}" presName="horz2" presStyleCnt="0"/>
      <dgm:spPr/>
    </dgm:pt>
    <dgm:pt modelId="{941A74F7-7673-4738-A64E-171C6F438B77}" type="pres">
      <dgm:prSet presAssocID="{12072265-C0F5-45CB-B721-F29355D7FE1B}" presName="horzSpace2" presStyleCnt="0"/>
      <dgm:spPr/>
    </dgm:pt>
    <dgm:pt modelId="{3C9D6F2C-9881-435A-B3EE-BA594E64359E}" type="pres">
      <dgm:prSet presAssocID="{12072265-C0F5-45CB-B721-F29355D7FE1B}" presName="tx2" presStyleLbl="revTx" presStyleIdx="3" presStyleCnt="5" custScaleX="106038" custScaleY="60551" custLinFactNeighborX="419" custLinFactNeighborY="8309"/>
      <dgm:spPr/>
      <dgm:t>
        <a:bodyPr/>
        <a:lstStyle/>
        <a:p>
          <a:endParaRPr lang="en-US"/>
        </a:p>
      </dgm:t>
    </dgm:pt>
    <dgm:pt modelId="{52DB1649-CA03-4D9D-A633-FBA43F6A9174}" type="pres">
      <dgm:prSet presAssocID="{12072265-C0F5-45CB-B721-F29355D7FE1B}" presName="vert2" presStyleCnt="0"/>
      <dgm:spPr/>
    </dgm:pt>
    <dgm:pt modelId="{66680803-71AF-4955-AA12-7DD91FD2731A}" type="pres">
      <dgm:prSet presAssocID="{12072265-C0F5-45CB-B721-F29355D7FE1B}" presName="thinLine2b" presStyleLbl="callout" presStyleIdx="2" presStyleCnt="4" custLinFactY="189427" custLinFactNeighborX="973" custLinFactNeighborY="200000"/>
      <dgm:spPr/>
    </dgm:pt>
    <dgm:pt modelId="{BD006718-B43B-4C5F-9F6E-41A266A08213}" type="pres">
      <dgm:prSet presAssocID="{12072265-C0F5-45CB-B721-F29355D7FE1B}" presName="vertSpace2b" presStyleCnt="0"/>
      <dgm:spPr/>
    </dgm:pt>
    <dgm:pt modelId="{5FAABCA0-EE22-4EC4-A934-436188E8484B}" type="pres">
      <dgm:prSet presAssocID="{ABD79F08-CB6D-446D-912B-11125833FABF}" presName="horz2" presStyleCnt="0"/>
      <dgm:spPr/>
    </dgm:pt>
    <dgm:pt modelId="{13BD42B3-E660-451B-B735-5E5845E15EF7}" type="pres">
      <dgm:prSet presAssocID="{ABD79F08-CB6D-446D-912B-11125833FABF}" presName="horzSpace2" presStyleCnt="0"/>
      <dgm:spPr/>
    </dgm:pt>
    <dgm:pt modelId="{2CACDC2D-F5C0-428D-BE9B-06B59AB079AB}" type="pres">
      <dgm:prSet presAssocID="{ABD79F08-CB6D-446D-912B-11125833FABF}" presName="tx2" presStyleLbl="revTx" presStyleIdx="4" presStyleCnt="5" custScaleX="104245" custScaleY="47284"/>
      <dgm:spPr/>
      <dgm:t>
        <a:bodyPr/>
        <a:lstStyle/>
        <a:p>
          <a:endParaRPr lang="en-US"/>
        </a:p>
      </dgm:t>
    </dgm:pt>
    <dgm:pt modelId="{D366607D-E5B5-471B-B880-9336F8EB1829}" type="pres">
      <dgm:prSet presAssocID="{ABD79F08-CB6D-446D-912B-11125833FABF}" presName="vert2" presStyleCnt="0"/>
      <dgm:spPr/>
    </dgm:pt>
    <dgm:pt modelId="{26A01A6E-45CB-46EC-B3B9-771C5A8D4B8F}" type="pres">
      <dgm:prSet presAssocID="{ABD79F08-CB6D-446D-912B-11125833FABF}" presName="thinLine2b" presStyleLbl="callout" presStyleIdx="3" presStyleCnt="4"/>
      <dgm:spPr/>
    </dgm:pt>
    <dgm:pt modelId="{E746A6C8-C072-4F15-96DA-BBEC79E6CFD3}" type="pres">
      <dgm:prSet presAssocID="{ABD79F08-CB6D-446D-912B-11125833FABF}" presName="vertSpace2b" presStyleCnt="0"/>
      <dgm:spPr/>
    </dgm:pt>
  </dgm:ptLst>
  <dgm:cxnLst>
    <dgm:cxn modelId="{2C7A5236-F48D-4AFD-B3D4-318C968D30E8}" srcId="{ED4F8426-D6F1-43CC-9073-611194C3FBB1}" destId="{A904107B-0249-4A9C-BC21-7E21CE9D7C3F}" srcOrd="0" destOrd="0" parTransId="{8E9FF34D-B0CC-4020-A437-538F14D7BEE6}" sibTransId="{824A2B91-CE85-422F-960C-646E327BD7A8}"/>
    <dgm:cxn modelId="{1338AE8B-ACF9-40B2-930F-3C22EF3E30DE}" type="presOf" srcId="{ED4F8426-D6F1-43CC-9073-611194C3FBB1}" destId="{B7B6B531-8AA6-4C01-A41F-55D8178428B8}" srcOrd="0" destOrd="0" presId="urn:microsoft.com/office/officeart/2008/layout/LinedList"/>
    <dgm:cxn modelId="{C13B07F4-99CB-4550-B411-128A5D81709E}" type="presOf" srcId="{74CBD0FD-ACB2-42A5-BAE8-8712B4277FAD}" destId="{7EDE9170-004C-4C2C-B0E9-759F6796BBA4}" srcOrd="0" destOrd="0" presId="urn:microsoft.com/office/officeart/2008/layout/LinedList"/>
    <dgm:cxn modelId="{B02555E9-D778-4555-8EE3-0FC8077FDB7E}" type="presOf" srcId="{ABD79F08-CB6D-446D-912B-11125833FABF}" destId="{2CACDC2D-F5C0-428D-BE9B-06B59AB079AB}" srcOrd="0" destOrd="0" presId="urn:microsoft.com/office/officeart/2008/layout/LinedList"/>
    <dgm:cxn modelId="{D62701E5-9972-4C7C-9A37-8012BD4AF192}" srcId="{A904107B-0249-4A9C-BC21-7E21CE9D7C3F}" destId="{02829747-BCC7-4112-ACC4-E44C5CFBD963}" srcOrd="1" destOrd="0" parTransId="{1AEF576A-DE5A-4D56-BC6E-D530990F380C}" sibTransId="{0E906755-7C50-4F4B-A12E-51B6F45987C3}"/>
    <dgm:cxn modelId="{A9279C38-F4F3-4B6B-A52D-AE985FCAA666}" type="presOf" srcId="{02829747-BCC7-4112-ACC4-E44C5CFBD963}" destId="{5CE563A9-09D5-41B6-B771-265B08888678}" srcOrd="0" destOrd="0" presId="urn:microsoft.com/office/officeart/2008/layout/LinedList"/>
    <dgm:cxn modelId="{88537740-3C19-4CA8-BE87-FF5E6D8A80CC}" srcId="{A904107B-0249-4A9C-BC21-7E21CE9D7C3F}" destId="{ABD79F08-CB6D-446D-912B-11125833FABF}" srcOrd="3" destOrd="0" parTransId="{F62EDC32-4251-4557-8F74-40DDC66A1976}" sibTransId="{08D10F69-6AED-45B5-87ED-7CE4A0E3EC9E}"/>
    <dgm:cxn modelId="{B59A69DF-CCEA-4F8E-8E22-E897D401DF78}" type="presOf" srcId="{A904107B-0249-4A9C-BC21-7E21CE9D7C3F}" destId="{482CD5BE-6ABF-44DA-A20F-8E71283C8857}" srcOrd="0" destOrd="0" presId="urn:microsoft.com/office/officeart/2008/layout/LinedList"/>
    <dgm:cxn modelId="{B2BCB181-8E3C-4C70-ACCF-2998F0CBB382}" srcId="{A904107B-0249-4A9C-BC21-7E21CE9D7C3F}" destId="{74CBD0FD-ACB2-42A5-BAE8-8712B4277FAD}" srcOrd="0" destOrd="0" parTransId="{C48245B4-4841-4118-B0E5-285AD00A4B45}" sibTransId="{3FF3E61C-C6BD-4450-BD80-EE0395097A23}"/>
    <dgm:cxn modelId="{82D8D39F-4318-4B6D-8B8B-BFC23767B921}" srcId="{A904107B-0249-4A9C-BC21-7E21CE9D7C3F}" destId="{12072265-C0F5-45CB-B721-F29355D7FE1B}" srcOrd="2" destOrd="0" parTransId="{38288BA5-D5E8-4A6D-8B12-980A28097B89}" sibTransId="{663B7210-5573-43F2-ABFD-5F16455D5DB2}"/>
    <dgm:cxn modelId="{981B952C-EE67-4CF2-BE3F-FE2AE488EDBF}" type="presOf" srcId="{12072265-C0F5-45CB-B721-F29355D7FE1B}" destId="{3C9D6F2C-9881-435A-B3EE-BA594E64359E}" srcOrd="0" destOrd="0" presId="urn:microsoft.com/office/officeart/2008/layout/LinedList"/>
    <dgm:cxn modelId="{214516D5-9797-4298-8452-4F6328112BE4}" type="presParOf" srcId="{B7B6B531-8AA6-4C01-A41F-55D8178428B8}" destId="{55B6D663-47ED-4DD4-A4F6-351CBA771773}" srcOrd="0" destOrd="0" presId="urn:microsoft.com/office/officeart/2008/layout/LinedList"/>
    <dgm:cxn modelId="{F272ABD3-B770-4E07-BCEA-B6F598DA64B4}" type="presParOf" srcId="{B7B6B531-8AA6-4C01-A41F-55D8178428B8}" destId="{1717D2B5-B958-4F5B-B070-0F9F4F0C1D0A}" srcOrd="1" destOrd="0" presId="urn:microsoft.com/office/officeart/2008/layout/LinedList"/>
    <dgm:cxn modelId="{BAA4C72A-AF21-409E-B99D-C979CE3270D2}" type="presParOf" srcId="{1717D2B5-B958-4F5B-B070-0F9F4F0C1D0A}" destId="{482CD5BE-6ABF-44DA-A20F-8E71283C8857}" srcOrd="0" destOrd="0" presId="urn:microsoft.com/office/officeart/2008/layout/LinedList"/>
    <dgm:cxn modelId="{FA374993-62A4-4297-B0C9-CDA20595A9F4}" type="presParOf" srcId="{1717D2B5-B958-4F5B-B070-0F9F4F0C1D0A}" destId="{85E76D9D-AF91-4B05-9196-D30161278A39}" srcOrd="1" destOrd="0" presId="urn:microsoft.com/office/officeart/2008/layout/LinedList"/>
    <dgm:cxn modelId="{E478879F-8EBC-453F-8DF9-E9714F208248}" type="presParOf" srcId="{85E76D9D-AF91-4B05-9196-D30161278A39}" destId="{8400B52C-E737-4562-BCCC-19D41679DB9E}" srcOrd="0" destOrd="0" presId="urn:microsoft.com/office/officeart/2008/layout/LinedList"/>
    <dgm:cxn modelId="{11E35EE0-715A-461B-A287-57145F6FC7C2}" type="presParOf" srcId="{85E76D9D-AF91-4B05-9196-D30161278A39}" destId="{F7CA6547-E37B-486E-99BA-4873037B0EC8}" srcOrd="1" destOrd="0" presId="urn:microsoft.com/office/officeart/2008/layout/LinedList"/>
    <dgm:cxn modelId="{46FB285F-BDA3-452C-B077-B9FDCF4497C3}" type="presParOf" srcId="{F7CA6547-E37B-486E-99BA-4873037B0EC8}" destId="{E85BD96E-4F77-4E88-BB9B-40F575A357F2}" srcOrd="0" destOrd="0" presId="urn:microsoft.com/office/officeart/2008/layout/LinedList"/>
    <dgm:cxn modelId="{D7BDE43C-B14F-47A2-A4BA-DF0763B1144B}" type="presParOf" srcId="{F7CA6547-E37B-486E-99BA-4873037B0EC8}" destId="{7EDE9170-004C-4C2C-B0E9-759F6796BBA4}" srcOrd="1" destOrd="0" presId="urn:microsoft.com/office/officeart/2008/layout/LinedList"/>
    <dgm:cxn modelId="{C66C2330-9579-40AB-A321-B64EAB71756E}" type="presParOf" srcId="{F7CA6547-E37B-486E-99BA-4873037B0EC8}" destId="{81217EE6-E934-42B6-9C53-0535C06F2A78}" srcOrd="2" destOrd="0" presId="urn:microsoft.com/office/officeart/2008/layout/LinedList"/>
    <dgm:cxn modelId="{79AD1370-C722-4043-AE43-208C6B0ADC19}" type="presParOf" srcId="{85E76D9D-AF91-4B05-9196-D30161278A39}" destId="{8542C85D-57BC-42E3-853E-3EE7267447EE}" srcOrd="2" destOrd="0" presId="urn:microsoft.com/office/officeart/2008/layout/LinedList"/>
    <dgm:cxn modelId="{53EEDF11-D35B-4FB1-BBDB-165E220D7456}" type="presParOf" srcId="{85E76D9D-AF91-4B05-9196-D30161278A39}" destId="{7554C92F-CB81-44C1-B442-13F0CF066388}" srcOrd="3" destOrd="0" presId="urn:microsoft.com/office/officeart/2008/layout/LinedList"/>
    <dgm:cxn modelId="{96CBF1DC-B2D2-4FF0-9D04-A9FE73BD5077}" type="presParOf" srcId="{85E76D9D-AF91-4B05-9196-D30161278A39}" destId="{C56B3934-66A0-4FBB-888D-6E21BD5AE00E}" srcOrd="4" destOrd="0" presId="urn:microsoft.com/office/officeart/2008/layout/LinedList"/>
    <dgm:cxn modelId="{41E2CEB7-3E2F-4D18-8AC3-DD57EC461B91}" type="presParOf" srcId="{C56B3934-66A0-4FBB-888D-6E21BD5AE00E}" destId="{C0AEF79C-66C6-4EA6-B700-F309A11AB19C}" srcOrd="0" destOrd="0" presId="urn:microsoft.com/office/officeart/2008/layout/LinedList"/>
    <dgm:cxn modelId="{DC561B52-A1EB-415F-9FAF-B22FFD448E83}" type="presParOf" srcId="{C56B3934-66A0-4FBB-888D-6E21BD5AE00E}" destId="{5CE563A9-09D5-41B6-B771-265B08888678}" srcOrd="1" destOrd="0" presId="urn:microsoft.com/office/officeart/2008/layout/LinedList"/>
    <dgm:cxn modelId="{061B0FFD-7081-45CE-BDF2-F4D62C87A8C1}" type="presParOf" srcId="{C56B3934-66A0-4FBB-888D-6E21BD5AE00E}" destId="{EF280BB8-B73E-4B68-94B5-AF9691D52753}" srcOrd="2" destOrd="0" presId="urn:microsoft.com/office/officeart/2008/layout/LinedList"/>
    <dgm:cxn modelId="{89282A1D-197D-41ED-B1FA-F6576F980D6C}" type="presParOf" srcId="{85E76D9D-AF91-4B05-9196-D30161278A39}" destId="{F196E214-1EF2-4905-BD10-E1B29FEBE9AC}" srcOrd="5" destOrd="0" presId="urn:microsoft.com/office/officeart/2008/layout/LinedList"/>
    <dgm:cxn modelId="{6A538F53-35D6-4747-95D0-F03293C62FF4}" type="presParOf" srcId="{85E76D9D-AF91-4B05-9196-D30161278A39}" destId="{0BE5F775-CE78-4B6E-BABE-6F6FC18BBF1F}" srcOrd="6" destOrd="0" presId="urn:microsoft.com/office/officeart/2008/layout/LinedList"/>
    <dgm:cxn modelId="{880B0323-C6B6-4FB3-A5EB-E3075425FCEB}" type="presParOf" srcId="{85E76D9D-AF91-4B05-9196-D30161278A39}" destId="{4E8A7492-A05E-419A-BCD4-C8A1AB2E5F1E}" srcOrd="7" destOrd="0" presId="urn:microsoft.com/office/officeart/2008/layout/LinedList"/>
    <dgm:cxn modelId="{3773E0FB-E7DF-4999-A81B-0E5D388F7305}" type="presParOf" srcId="{4E8A7492-A05E-419A-BCD4-C8A1AB2E5F1E}" destId="{941A74F7-7673-4738-A64E-171C6F438B77}" srcOrd="0" destOrd="0" presId="urn:microsoft.com/office/officeart/2008/layout/LinedList"/>
    <dgm:cxn modelId="{758A38FB-E642-4495-9E96-02CE7B11A01C}" type="presParOf" srcId="{4E8A7492-A05E-419A-BCD4-C8A1AB2E5F1E}" destId="{3C9D6F2C-9881-435A-B3EE-BA594E64359E}" srcOrd="1" destOrd="0" presId="urn:microsoft.com/office/officeart/2008/layout/LinedList"/>
    <dgm:cxn modelId="{74F2F7EA-612C-4B41-9270-D7DF9A65112D}" type="presParOf" srcId="{4E8A7492-A05E-419A-BCD4-C8A1AB2E5F1E}" destId="{52DB1649-CA03-4D9D-A633-FBA43F6A9174}" srcOrd="2" destOrd="0" presId="urn:microsoft.com/office/officeart/2008/layout/LinedList"/>
    <dgm:cxn modelId="{0E7B08A0-8F0E-4B4F-B3AF-DFDD3554526C}" type="presParOf" srcId="{85E76D9D-AF91-4B05-9196-D30161278A39}" destId="{66680803-71AF-4955-AA12-7DD91FD2731A}" srcOrd="8" destOrd="0" presId="urn:microsoft.com/office/officeart/2008/layout/LinedList"/>
    <dgm:cxn modelId="{5FA495A1-22CD-40B7-8D1D-E1124276BC0C}" type="presParOf" srcId="{85E76D9D-AF91-4B05-9196-D30161278A39}" destId="{BD006718-B43B-4C5F-9F6E-41A266A08213}" srcOrd="9" destOrd="0" presId="urn:microsoft.com/office/officeart/2008/layout/LinedList"/>
    <dgm:cxn modelId="{E03AD4EE-820A-4FE8-B695-CC5877891DFB}" type="presParOf" srcId="{85E76D9D-AF91-4B05-9196-D30161278A39}" destId="{5FAABCA0-EE22-4EC4-A934-436188E8484B}" srcOrd="10" destOrd="0" presId="urn:microsoft.com/office/officeart/2008/layout/LinedList"/>
    <dgm:cxn modelId="{EB921FB3-0505-4315-A96D-039089AD67B6}" type="presParOf" srcId="{5FAABCA0-EE22-4EC4-A934-436188E8484B}" destId="{13BD42B3-E660-451B-B735-5E5845E15EF7}" srcOrd="0" destOrd="0" presId="urn:microsoft.com/office/officeart/2008/layout/LinedList"/>
    <dgm:cxn modelId="{18D04C63-1B60-4EE2-9952-2F9813607DB7}" type="presParOf" srcId="{5FAABCA0-EE22-4EC4-A934-436188E8484B}" destId="{2CACDC2D-F5C0-428D-BE9B-06B59AB079AB}" srcOrd="1" destOrd="0" presId="urn:microsoft.com/office/officeart/2008/layout/LinedList"/>
    <dgm:cxn modelId="{18D3B1E0-4F0C-440B-87E4-1DB9D8E0A46B}" type="presParOf" srcId="{5FAABCA0-EE22-4EC4-A934-436188E8484B}" destId="{D366607D-E5B5-471B-B880-9336F8EB1829}" srcOrd="2" destOrd="0" presId="urn:microsoft.com/office/officeart/2008/layout/LinedList"/>
    <dgm:cxn modelId="{11998A36-D5A5-4623-873F-9C62D94D2854}" type="presParOf" srcId="{85E76D9D-AF91-4B05-9196-D30161278A39}" destId="{26A01A6E-45CB-46EC-B3B9-771C5A8D4B8F}" srcOrd="11" destOrd="0" presId="urn:microsoft.com/office/officeart/2008/layout/LinedList"/>
    <dgm:cxn modelId="{869F0571-0385-4DC8-A537-B0861E5C8CB5}" type="presParOf" srcId="{85E76D9D-AF91-4B05-9196-D30161278A39}" destId="{E746A6C8-C072-4F15-96DA-BBEC79E6CFD3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D4F8426-D6F1-43CC-9073-611194C3FBB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04107B-0249-4A9C-BC21-7E21CE9D7C3F}">
      <dgm:prSet phldrT="[Text]" custT="1"/>
      <dgm:spPr/>
      <dgm:t>
        <a:bodyPr/>
        <a:lstStyle/>
        <a:p>
          <a:endParaRPr lang="sr-Cyrl-RS" sz="2200" b="1" dirty="0" smtClean="0">
            <a:solidFill>
              <a:schemeClr val="accent6">
                <a:lumMod val="75000"/>
              </a:schemeClr>
            </a:solidFill>
          </a:endParaRPr>
        </a:p>
        <a:p>
          <a:r>
            <a:rPr lang="sr-Cyrl-RS" sz="2000" b="0" dirty="0" smtClean="0">
              <a:solidFill>
                <a:schemeClr val="accent6">
                  <a:lumMod val="75000"/>
                </a:schemeClr>
              </a:solidFill>
            </a:rPr>
            <a:t>НЕПРАВИЛНОСТИ У ВЕЗИ СА НАЧИНОМ ЗАПОШЉАВАЊА И ИЗВРШАВАЊЕМ РАСХОДА ЗА ЗАПОСЛЕНЕ</a:t>
          </a:r>
          <a:endParaRPr lang="en-US" sz="2000" b="0" dirty="0">
            <a:solidFill>
              <a:schemeClr val="accent6">
                <a:lumMod val="75000"/>
              </a:schemeClr>
            </a:solidFill>
          </a:endParaRPr>
        </a:p>
      </dgm:t>
    </dgm:pt>
    <dgm:pt modelId="{8E9FF34D-B0CC-4020-A437-538F14D7BEE6}" type="parTrans" cxnId="{2C7A5236-F48D-4AFD-B3D4-318C968D30E8}">
      <dgm:prSet/>
      <dgm:spPr/>
      <dgm:t>
        <a:bodyPr/>
        <a:lstStyle/>
        <a:p>
          <a:endParaRPr lang="en-US"/>
        </a:p>
      </dgm:t>
    </dgm:pt>
    <dgm:pt modelId="{824A2B91-CE85-422F-960C-646E327BD7A8}" type="sibTrans" cxnId="{2C7A5236-F48D-4AFD-B3D4-318C968D30E8}">
      <dgm:prSet/>
      <dgm:spPr/>
      <dgm:t>
        <a:bodyPr/>
        <a:lstStyle/>
        <a:p>
          <a:endParaRPr lang="en-US"/>
        </a:p>
      </dgm:t>
    </dgm:pt>
    <dgm:pt modelId="{74CBD0FD-ACB2-42A5-BAE8-8712B4277FAD}">
      <dgm:prSet phldrT="[Text]" custT="1"/>
      <dgm:spPr/>
      <dgm:t>
        <a:bodyPr anchor="ctr"/>
        <a:lstStyle/>
        <a:p>
          <a:r>
            <a:rPr lang="ru-RU" sz="2800" dirty="0" smtClean="0">
              <a:solidFill>
                <a:schemeClr val="tx2">
                  <a:lumMod val="75000"/>
                </a:schemeClr>
              </a:solidFill>
            </a:rPr>
            <a:t>Запошљавање ради боље доступности и приступачности у коришћењу здравствене заштите на терет средстава РФЗО-а </a:t>
          </a:r>
        </a:p>
        <a:p>
          <a:endParaRPr lang="ru-RU" sz="2800" dirty="0" smtClean="0">
            <a:solidFill>
              <a:schemeClr val="tx2">
                <a:lumMod val="75000"/>
              </a:schemeClr>
            </a:solidFill>
          </a:endParaRPr>
        </a:p>
        <a:p>
          <a:r>
            <a:rPr lang="ru-RU" sz="2400" i="1" dirty="0" smtClean="0">
              <a:solidFill>
                <a:schemeClr val="tx2">
                  <a:lumMod val="75000"/>
                </a:schemeClr>
              </a:solidFill>
            </a:rPr>
            <a:t>(члан 13a Закона о здравственој заштити)</a:t>
          </a:r>
        </a:p>
      </dgm:t>
    </dgm:pt>
    <dgm:pt modelId="{C48245B4-4841-4118-B0E5-285AD00A4B45}" type="parTrans" cxnId="{B2BCB181-8E3C-4C70-ACCF-2998F0CBB382}">
      <dgm:prSet/>
      <dgm:spPr/>
      <dgm:t>
        <a:bodyPr/>
        <a:lstStyle/>
        <a:p>
          <a:endParaRPr lang="en-US"/>
        </a:p>
      </dgm:t>
    </dgm:pt>
    <dgm:pt modelId="{3FF3E61C-C6BD-4450-BD80-EE0395097A23}" type="sibTrans" cxnId="{B2BCB181-8E3C-4C70-ACCF-2998F0CBB382}">
      <dgm:prSet/>
      <dgm:spPr/>
      <dgm:t>
        <a:bodyPr/>
        <a:lstStyle/>
        <a:p>
          <a:endParaRPr lang="en-US"/>
        </a:p>
      </dgm:t>
    </dgm:pt>
    <dgm:pt modelId="{B7B6B531-8AA6-4C01-A41F-55D8178428B8}" type="pres">
      <dgm:prSet presAssocID="{ED4F8426-D6F1-43CC-9073-611194C3FBB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5B6D663-47ED-4DD4-A4F6-351CBA771773}" type="pres">
      <dgm:prSet presAssocID="{A904107B-0249-4A9C-BC21-7E21CE9D7C3F}" presName="thickLine" presStyleLbl="alignNode1" presStyleIdx="0" presStyleCnt="1"/>
      <dgm:spPr/>
    </dgm:pt>
    <dgm:pt modelId="{1717D2B5-B958-4F5B-B070-0F9F4F0C1D0A}" type="pres">
      <dgm:prSet presAssocID="{A904107B-0249-4A9C-BC21-7E21CE9D7C3F}" presName="horz1" presStyleCnt="0"/>
      <dgm:spPr/>
    </dgm:pt>
    <dgm:pt modelId="{482CD5BE-6ABF-44DA-A20F-8E71283C8857}" type="pres">
      <dgm:prSet presAssocID="{A904107B-0249-4A9C-BC21-7E21CE9D7C3F}" presName="tx1" presStyleLbl="revTx" presStyleIdx="0" presStyleCnt="2" custScaleX="216713"/>
      <dgm:spPr/>
      <dgm:t>
        <a:bodyPr/>
        <a:lstStyle/>
        <a:p>
          <a:endParaRPr lang="en-US"/>
        </a:p>
      </dgm:t>
    </dgm:pt>
    <dgm:pt modelId="{85E76D9D-AF91-4B05-9196-D30161278A39}" type="pres">
      <dgm:prSet presAssocID="{A904107B-0249-4A9C-BC21-7E21CE9D7C3F}" presName="vert1" presStyleCnt="0"/>
      <dgm:spPr/>
    </dgm:pt>
    <dgm:pt modelId="{8400B52C-E737-4562-BCCC-19D41679DB9E}" type="pres">
      <dgm:prSet presAssocID="{74CBD0FD-ACB2-42A5-BAE8-8712B4277FAD}" presName="vertSpace2a" presStyleCnt="0"/>
      <dgm:spPr/>
    </dgm:pt>
    <dgm:pt modelId="{F7CA6547-E37B-486E-99BA-4873037B0EC8}" type="pres">
      <dgm:prSet presAssocID="{74CBD0FD-ACB2-42A5-BAE8-8712B4277FAD}" presName="horz2" presStyleCnt="0"/>
      <dgm:spPr/>
    </dgm:pt>
    <dgm:pt modelId="{E85BD96E-4F77-4E88-BB9B-40F575A357F2}" type="pres">
      <dgm:prSet presAssocID="{74CBD0FD-ACB2-42A5-BAE8-8712B4277FAD}" presName="horzSpace2" presStyleCnt="0"/>
      <dgm:spPr/>
    </dgm:pt>
    <dgm:pt modelId="{7EDE9170-004C-4C2C-B0E9-759F6796BBA4}" type="pres">
      <dgm:prSet presAssocID="{74CBD0FD-ACB2-42A5-BAE8-8712B4277FAD}" presName="tx2" presStyleLbl="revTx" presStyleIdx="1" presStyleCnt="2" custScaleX="123569" custScaleY="286954"/>
      <dgm:spPr/>
      <dgm:t>
        <a:bodyPr/>
        <a:lstStyle/>
        <a:p>
          <a:endParaRPr lang="en-US"/>
        </a:p>
      </dgm:t>
    </dgm:pt>
    <dgm:pt modelId="{81217EE6-E934-42B6-9C53-0535C06F2A78}" type="pres">
      <dgm:prSet presAssocID="{74CBD0FD-ACB2-42A5-BAE8-8712B4277FAD}" presName="vert2" presStyleCnt="0"/>
      <dgm:spPr/>
    </dgm:pt>
    <dgm:pt modelId="{8542C85D-57BC-42E3-853E-3EE7267447EE}" type="pres">
      <dgm:prSet presAssocID="{74CBD0FD-ACB2-42A5-BAE8-8712B4277FAD}" presName="thinLine2b" presStyleLbl="callout" presStyleIdx="0" presStyleCnt="1"/>
      <dgm:spPr/>
    </dgm:pt>
    <dgm:pt modelId="{7554C92F-CB81-44C1-B442-13F0CF066388}" type="pres">
      <dgm:prSet presAssocID="{74CBD0FD-ACB2-42A5-BAE8-8712B4277FAD}" presName="vertSpace2b" presStyleCnt="0"/>
      <dgm:spPr/>
    </dgm:pt>
  </dgm:ptLst>
  <dgm:cxnLst>
    <dgm:cxn modelId="{AABB698C-9EA8-414B-A381-251E3AF4C641}" type="presOf" srcId="{ED4F8426-D6F1-43CC-9073-611194C3FBB1}" destId="{B7B6B531-8AA6-4C01-A41F-55D8178428B8}" srcOrd="0" destOrd="0" presId="urn:microsoft.com/office/officeart/2008/layout/LinedList"/>
    <dgm:cxn modelId="{2C7A5236-F48D-4AFD-B3D4-318C968D30E8}" srcId="{ED4F8426-D6F1-43CC-9073-611194C3FBB1}" destId="{A904107B-0249-4A9C-BC21-7E21CE9D7C3F}" srcOrd="0" destOrd="0" parTransId="{8E9FF34D-B0CC-4020-A437-538F14D7BEE6}" sibTransId="{824A2B91-CE85-422F-960C-646E327BD7A8}"/>
    <dgm:cxn modelId="{0A8EE3EE-691B-4404-A792-AF5482012E59}" type="presOf" srcId="{74CBD0FD-ACB2-42A5-BAE8-8712B4277FAD}" destId="{7EDE9170-004C-4C2C-B0E9-759F6796BBA4}" srcOrd="0" destOrd="0" presId="urn:microsoft.com/office/officeart/2008/layout/LinedList"/>
    <dgm:cxn modelId="{B2BCB181-8E3C-4C70-ACCF-2998F0CBB382}" srcId="{A904107B-0249-4A9C-BC21-7E21CE9D7C3F}" destId="{74CBD0FD-ACB2-42A5-BAE8-8712B4277FAD}" srcOrd="0" destOrd="0" parTransId="{C48245B4-4841-4118-B0E5-285AD00A4B45}" sibTransId="{3FF3E61C-C6BD-4450-BD80-EE0395097A23}"/>
    <dgm:cxn modelId="{581E22D1-B138-4054-BD6A-09859D7152CC}" type="presOf" srcId="{A904107B-0249-4A9C-BC21-7E21CE9D7C3F}" destId="{482CD5BE-6ABF-44DA-A20F-8E71283C8857}" srcOrd="0" destOrd="0" presId="urn:microsoft.com/office/officeart/2008/layout/LinedList"/>
    <dgm:cxn modelId="{499E1D3D-8880-4F60-B989-D1480C9016EF}" type="presParOf" srcId="{B7B6B531-8AA6-4C01-A41F-55D8178428B8}" destId="{55B6D663-47ED-4DD4-A4F6-351CBA771773}" srcOrd="0" destOrd="0" presId="urn:microsoft.com/office/officeart/2008/layout/LinedList"/>
    <dgm:cxn modelId="{04D3382D-C2B1-48EE-B31E-568A6531389B}" type="presParOf" srcId="{B7B6B531-8AA6-4C01-A41F-55D8178428B8}" destId="{1717D2B5-B958-4F5B-B070-0F9F4F0C1D0A}" srcOrd="1" destOrd="0" presId="urn:microsoft.com/office/officeart/2008/layout/LinedList"/>
    <dgm:cxn modelId="{ABE3E8A8-726B-4D92-BDA4-282D43910BF1}" type="presParOf" srcId="{1717D2B5-B958-4F5B-B070-0F9F4F0C1D0A}" destId="{482CD5BE-6ABF-44DA-A20F-8E71283C8857}" srcOrd="0" destOrd="0" presId="urn:microsoft.com/office/officeart/2008/layout/LinedList"/>
    <dgm:cxn modelId="{AC3EB0C6-CC4E-4517-887E-CC2EE21D80B6}" type="presParOf" srcId="{1717D2B5-B958-4F5B-B070-0F9F4F0C1D0A}" destId="{85E76D9D-AF91-4B05-9196-D30161278A39}" srcOrd="1" destOrd="0" presId="urn:microsoft.com/office/officeart/2008/layout/LinedList"/>
    <dgm:cxn modelId="{3B72D739-1695-4935-B9DA-FC41EC5C369D}" type="presParOf" srcId="{85E76D9D-AF91-4B05-9196-D30161278A39}" destId="{8400B52C-E737-4562-BCCC-19D41679DB9E}" srcOrd="0" destOrd="0" presId="urn:microsoft.com/office/officeart/2008/layout/LinedList"/>
    <dgm:cxn modelId="{46DD2B24-D84E-4A0D-A465-96B73221114D}" type="presParOf" srcId="{85E76D9D-AF91-4B05-9196-D30161278A39}" destId="{F7CA6547-E37B-486E-99BA-4873037B0EC8}" srcOrd="1" destOrd="0" presId="urn:microsoft.com/office/officeart/2008/layout/LinedList"/>
    <dgm:cxn modelId="{A203A1A0-8057-46F3-8350-721A44B4FDEA}" type="presParOf" srcId="{F7CA6547-E37B-486E-99BA-4873037B0EC8}" destId="{E85BD96E-4F77-4E88-BB9B-40F575A357F2}" srcOrd="0" destOrd="0" presId="urn:microsoft.com/office/officeart/2008/layout/LinedList"/>
    <dgm:cxn modelId="{F9679F76-7B42-4A0E-884C-168F648EDE2C}" type="presParOf" srcId="{F7CA6547-E37B-486E-99BA-4873037B0EC8}" destId="{7EDE9170-004C-4C2C-B0E9-759F6796BBA4}" srcOrd="1" destOrd="0" presId="urn:microsoft.com/office/officeart/2008/layout/LinedList"/>
    <dgm:cxn modelId="{39FE6606-E989-4FF2-9AB9-682FAD9A50F9}" type="presParOf" srcId="{F7CA6547-E37B-486E-99BA-4873037B0EC8}" destId="{81217EE6-E934-42B6-9C53-0535C06F2A78}" srcOrd="2" destOrd="0" presId="urn:microsoft.com/office/officeart/2008/layout/LinedList"/>
    <dgm:cxn modelId="{5B5D08CA-1470-4894-8840-0C343431697F}" type="presParOf" srcId="{85E76D9D-AF91-4B05-9196-D30161278A39}" destId="{8542C85D-57BC-42E3-853E-3EE7267447EE}" srcOrd="2" destOrd="0" presId="urn:microsoft.com/office/officeart/2008/layout/LinedList"/>
    <dgm:cxn modelId="{8CA41209-31B0-496D-9D49-C08714C04C91}" type="presParOf" srcId="{85E76D9D-AF91-4B05-9196-D30161278A39}" destId="{7554C92F-CB81-44C1-B442-13F0CF066388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D4F8426-D6F1-43CC-9073-611194C3FBB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04107B-0249-4A9C-BC21-7E21CE9D7C3F}">
      <dgm:prSet phldrT="[Text]" custT="1"/>
      <dgm:spPr/>
      <dgm:t>
        <a:bodyPr/>
        <a:lstStyle/>
        <a:p>
          <a:pPr algn="l"/>
          <a:endParaRPr lang="sr-Cyrl-RS" sz="2200" b="0" dirty="0" smtClean="0">
            <a:solidFill>
              <a:schemeClr val="accent6">
                <a:lumMod val="75000"/>
              </a:schemeClr>
            </a:solidFill>
          </a:endParaRPr>
        </a:p>
        <a:p>
          <a:pPr algn="l"/>
          <a:r>
            <a:rPr lang="sr-Cyrl-RS" sz="2200" b="0" dirty="0" smtClean="0">
              <a:solidFill>
                <a:schemeClr val="accent6">
                  <a:lumMod val="75000"/>
                </a:schemeClr>
              </a:solidFill>
            </a:rPr>
            <a:t>НЕПРАВИЛНОСТИ У ЈАВНИМ НАБАВКАМА  </a:t>
          </a:r>
          <a:endParaRPr lang="en-US" sz="2200" b="0" dirty="0">
            <a:solidFill>
              <a:schemeClr val="accent6">
                <a:lumMod val="75000"/>
              </a:schemeClr>
            </a:solidFill>
          </a:endParaRPr>
        </a:p>
      </dgm:t>
    </dgm:pt>
    <dgm:pt modelId="{8E9FF34D-B0CC-4020-A437-538F14D7BEE6}" type="parTrans" cxnId="{2C7A5236-F48D-4AFD-B3D4-318C968D30E8}">
      <dgm:prSet/>
      <dgm:spPr/>
      <dgm:t>
        <a:bodyPr/>
        <a:lstStyle/>
        <a:p>
          <a:endParaRPr lang="en-US"/>
        </a:p>
      </dgm:t>
    </dgm:pt>
    <dgm:pt modelId="{824A2B91-CE85-422F-960C-646E327BD7A8}" type="sibTrans" cxnId="{2C7A5236-F48D-4AFD-B3D4-318C968D30E8}">
      <dgm:prSet/>
      <dgm:spPr/>
      <dgm:t>
        <a:bodyPr/>
        <a:lstStyle/>
        <a:p>
          <a:endParaRPr lang="en-US"/>
        </a:p>
      </dgm:t>
    </dgm:pt>
    <dgm:pt modelId="{74CBD0FD-ACB2-42A5-BAE8-8712B4277FAD}">
      <dgm:prSet phldrT="[Text]" custT="1"/>
      <dgm:spPr/>
      <dgm:t>
        <a:bodyPr anchor="ctr"/>
        <a:lstStyle/>
        <a:p>
          <a:r>
            <a:rPr lang="ru-RU" sz="2400" b="0" i="0" dirty="0" smtClean="0">
              <a:solidFill>
                <a:schemeClr val="tx2">
                  <a:lumMod val="75000"/>
                </a:schemeClr>
              </a:solidFill>
            </a:rPr>
            <a:t>Набавке са позивом на уговор који је престао да важи (установе не прате реализацију закључених уговора)</a:t>
          </a:r>
          <a:endParaRPr lang="en-US" sz="2400" b="0" i="0" dirty="0">
            <a:solidFill>
              <a:schemeClr val="tx2">
                <a:lumMod val="75000"/>
              </a:schemeClr>
            </a:solidFill>
          </a:endParaRPr>
        </a:p>
      </dgm:t>
    </dgm:pt>
    <dgm:pt modelId="{C48245B4-4841-4118-B0E5-285AD00A4B45}" type="parTrans" cxnId="{B2BCB181-8E3C-4C70-ACCF-2998F0CBB382}">
      <dgm:prSet/>
      <dgm:spPr/>
      <dgm:t>
        <a:bodyPr/>
        <a:lstStyle/>
        <a:p>
          <a:endParaRPr lang="en-US"/>
        </a:p>
      </dgm:t>
    </dgm:pt>
    <dgm:pt modelId="{3FF3E61C-C6BD-4450-BD80-EE0395097A23}" type="sibTrans" cxnId="{B2BCB181-8E3C-4C70-ACCF-2998F0CBB382}">
      <dgm:prSet/>
      <dgm:spPr/>
      <dgm:t>
        <a:bodyPr/>
        <a:lstStyle/>
        <a:p>
          <a:endParaRPr lang="en-US"/>
        </a:p>
      </dgm:t>
    </dgm:pt>
    <dgm:pt modelId="{3AE093DF-D56A-4515-A478-2810DB410CA8}">
      <dgm:prSet phldrT="[Text]" custT="1"/>
      <dgm:spPr/>
      <dgm:t>
        <a:bodyPr anchor="ctr"/>
        <a:lstStyle/>
        <a:p>
          <a:r>
            <a:rPr lang="sr-Cyrl-RS" sz="2400" i="0" smtClean="0">
              <a:solidFill>
                <a:schemeClr val="tx2">
                  <a:lumMod val="75000"/>
                </a:schemeClr>
              </a:solidFill>
            </a:rPr>
            <a:t>Набавке без спровођења поступка јавне набавке, а да нису постојали разлози за изузеће од примене Закона</a:t>
          </a:r>
          <a:endParaRPr lang="en-US" sz="2400" b="0" i="0" dirty="0">
            <a:solidFill>
              <a:schemeClr val="tx2">
                <a:lumMod val="75000"/>
              </a:schemeClr>
            </a:solidFill>
          </a:endParaRPr>
        </a:p>
      </dgm:t>
    </dgm:pt>
    <dgm:pt modelId="{41928F99-4CE7-4CA7-A9C3-7889C4354594}" type="parTrans" cxnId="{D417C267-8E58-48BF-94B0-0EEB9EC96F41}">
      <dgm:prSet/>
      <dgm:spPr/>
      <dgm:t>
        <a:bodyPr/>
        <a:lstStyle/>
        <a:p>
          <a:endParaRPr lang="en-US"/>
        </a:p>
      </dgm:t>
    </dgm:pt>
    <dgm:pt modelId="{560B70E1-5F15-4A6B-BB68-C0DCF8C02DE8}" type="sibTrans" cxnId="{D417C267-8E58-48BF-94B0-0EEB9EC96F41}">
      <dgm:prSet/>
      <dgm:spPr/>
      <dgm:t>
        <a:bodyPr/>
        <a:lstStyle/>
        <a:p>
          <a:endParaRPr lang="en-US"/>
        </a:p>
      </dgm:t>
    </dgm:pt>
    <dgm:pt modelId="{B7B6B531-8AA6-4C01-A41F-55D8178428B8}" type="pres">
      <dgm:prSet presAssocID="{ED4F8426-D6F1-43CC-9073-611194C3FBB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5B6D663-47ED-4DD4-A4F6-351CBA771773}" type="pres">
      <dgm:prSet presAssocID="{A904107B-0249-4A9C-BC21-7E21CE9D7C3F}" presName="thickLine" presStyleLbl="alignNode1" presStyleIdx="0" presStyleCnt="1"/>
      <dgm:spPr/>
    </dgm:pt>
    <dgm:pt modelId="{1717D2B5-B958-4F5B-B070-0F9F4F0C1D0A}" type="pres">
      <dgm:prSet presAssocID="{A904107B-0249-4A9C-BC21-7E21CE9D7C3F}" presName="horz1" presStyleCnt="0"/>
      <dgm:spPr/>
    </dgm:pt>
    <dgm:pt modelId="{482CD5BE-6ABF-44DA-A20F-8E71283C8857}" type="pres">
      <dgm:prSet presAssocID="{A904107B-0249-4A9C-BC21-7E21CE9D7C3F}" presName="tx1" presStyleLbl="revTx" presStyleIdx="0" presStyleCnt="3" custScaleX="216713"/>
      <dgm:spPr/>
      <dgm:t>
        <a:bodyPr/>
        <a:lstStyle/>
        <a:p>
          <a:endParaRPr lang="en-US"/>
        </a:p>
      </dgm:t>
    </dgm:pt>
    <dgm:pt modelId="{85E76D9D-AF91-4B05-9196-D30161278A39}" type="pres">
      <dgm:prSet presAssocID="{A904107B-0249-4A9C-BC21-7E21CE9D7C3F}" presName="vert1" presStyleCnt="0"/>
      <dgm:spPr/>
    </dgm:pt>
    <dgm:pt modelId="{8400B52C-E737-4562-BCCC-19D41679DB9E}" type="pres">
      <dgm:prSet presAssocID="{74CBD0FD-ACB2-42A5-BAE8-8712B4277FAD}" presName="vertSpace2a" presStyleCnt="0"/>
      <dgm:spPr/>
    </dgm:pt>
    <dgm:pt modelId="{F7CA6547-E37B-486E-99BA-4873037B0EC8}" type="pres">
      <dgm:prSet presAssocID="{74CBD0FD-ACB2-42A5-BAE8-8712B4277FAD}" presName="horz2" presStyleCnt="0"/>
      <dgm:spPr/>
    </dgm:pt>
    <dgm:pt modelId="{E85BD96E-4F77-4E88-BB9B-40F575A357F2}" type="pres">
      <dgm:prSet presAssocID="{74CBD0FD-ACB2-42A5-BAE8-8712B4277FAD}" presName="horzSpace2" presStyleCnt="0"/>
      <dgm:spPr/>
    </dgm:pt>
    <dgm:pt modelId="{7EDE9170-004C-4C2C-B0E9-759F6796BBA4}" type="pres">
      <dgm:prSet presAssocID="{74CBD0FD-ACB2-42A5-BAE8-8712B4277FAD}" presName="tx2" presStyleLbl="revTx" presStyleIdx="1" presStyleCnt="3"/>
      <dgm:spPr/>
      <dgm:t>
        <a:bodyPr/>
        <a:lstStyle/>
        <a:p>
          <a:endParaRPr lang="en-US"/>
        </a:p>
      </dgm:t>
    </dgm:pt>
    <dgm:pt modelId="{81217EE6-E934-42B6-9C53-0535C06F2A78}" type="pres">
      <dgm:prSet presAssocID="{74CBD0FD-ACB2-42A5-BAE8-8712B4277FAD}" presName="vert2" presStyleCnt="0"/>
      <dgm:spPr/>
    </dgm:pt>
    <dgm:pt modelId="{8542C85D-57BC-42E3-853E-3EE7267447EE}" type="pres">
      <dgm:prSet presAssocID="{74CBD0FD-ACB2-42A5-BAE8-8712B4277FAD}" presName="thinLine2b" presStyleLbl="callout" presStyleIdx="0" presStyleCnt="2"/>
      <dgm:spPr/>
    </dgm:pt>
    <dgm:pt modelId="{7554C92F-CB81-44C1-B442-13F0CF066388}" type="pres">
      <dgm:prSet presAssocID="{74CBD0FD-ACB2-42A5-BAE8-8712B4277FAD}" presName="vertSpace2b" presStyleCnt="0"/>
      <dgm:spPr/>
    </dgm:pt>
    <dgm:pt modelId="{A997599D-7151-4C54-BCEC-F5F2C5FFEC7F}" type="pres">
      <dgm:prSet presAssocID="{3AE093DF-D56A-4515-A478-2810DB410CA8}" presName="horz2" presStyleCnt="0"/>
      <dgm:spPr/>
    </dgm:pt>
    <dgm:pt modelId="{0783C794-5737-48DA-8527-A64F81671D76}" type="pres">
      <dgm:prSet presAssocID="{3AE093DF-D56A-4515-A478-2810DB410CA8}" presName="horzSpace2" presStyleCnt="0"/>
      <dgm:spPr/>
    </dgm:pt>
    <dgm:pt modelId="{8E5611B1-4F3E-41CB-BE9E-729BA4574625}" type="pres">
      <dgm:prSet presAssocID="{3AE093DF-D56A-4515-A478-2810DB410CA8}" presName="tx2" presStyleLbl="revTx" presStyleIdx="2" presStyleCnt="3"/>
      <dgm:spPr/>
      <dgm:t>
        <a:bodyPr/>
        <a:lstStyle/>
        <a:p>
          <a:endParaRPr lang="en-US"/>
        </a:p>
      </dgm:t>
    </dgm:pt>
    <dgm:pt modelId="{BF232B0B-CF2C-4571-BAE7-EC3268458A92}" type="pres">
      <dgm:prSet presAssocID="{3AE093DF-D56A-4515-A478-2810DB410CA8}" presName="vert2" presStyleCnt="0"/>
      <dgm:spPr/>
    </dgm:pt>
    <dgm:pt modelId="{3A71068B-27EE-40FF-9C82-0E1DAB1ECA03}" type="pres">
      <dgm:prSet presAssocID="{3AE093DF-D56A-4515-A478-2810DB410CA8}" presName="thinLine2b" presStyleLbl="callout" presStyleIdx="1" presStyleCnt="2"/>
      <dgm:spPr/>
    </dgm:pt>
    <dgm:pt modelId="{ED577F3C-F834-4E51-BCAC-4EBA3D1DA0DD}" type="pres">
      <dgm:prSet presAssocID="{3AE093DF-D56A-4515-A478-2810DB410CA8}" presName="vertSpace2b" presStyleCnt="0"/>
      <dgm:spPr/>
    </dgm:pt>
  </dgm:ptLst>
  <dgm:cxnLst>
    <dgm:cxn modelId="{73EDA078-9F53-4D35-BF99-351DB922F1FC}" type="presOf" srcId="{A904107B-0249-4A9C-BC21-7E21CE9D7C3F}" destId="{482CD5BE-6ABF-44DA-A20F-8E71283C8857}" srcOrd="0" destOrd="0" presId="urn:microsoft.com/office/officeart/2008/layout/LinedList"/>
    <dgm:cxn modelId="{D417C267-8E58-48BF-94B0-0EEB9EC96F41}" srcId="{A904107B-0249-4A9C-BC21-7E21CE9D7C3F}" destId="{3AE093DF-D56A-4515-A478-2810DB410CA8}" srcOrd="1" destOrd="0" parTransId="{41928F99-4CE7-4CA7-A9C3-7889C4354594}" sibTransId="{560B70E1-5F15-4A6B-BB68-C0DCF8C02DE8}"/>
    <dgm:cxn modelId="{B2BCB181-8E3C-4C70-ACCF-2998F0CBB382}" srcId="{A904107B-0249-4A9C-BC21-7E21CE9D7C3F}" destId="{74CBD0FD-ACB2-42A5-BAE8-8712B4277FAD}" srcOrd="0" destOrd="0" parTransId="{C48245B4-4841-4118-B0E5-285AD00A4B45}" sibTransId="{3FF3E61C-C6BD-4450-BD80-EE0395097A23}"/>
    <dgm:cxn modelId="{CBCF916C-97B7-42BF-90D2-EE851D2A15FB}" type="presOf" srcId="{3AE093DF-D56A-4515-A478-2810DB410CA8}" destId="{8E5611B1-4F3E-41CB-BE9E-729BA4574625}" srcOrd="0" destOrd="0" presId="urn:microsoft.com/office/officeart/2008/layout/LinedList"/>
    <dgm:cxn modelId="{FF7EC0DF-5C12-4B6F-9EF7-7A02FB184CAD}" type="presOf" srcId="{ED4F8426-D6F1-43CC-9073-611194C3FBB1}" destId="{B7B6B531-8AA6-4C01-A41F-55D8178428B8}" srcOrd="0" destOrd="0" presId="urn:microsoft.com/office/officeart/2008/layout/LinedList"/>
    <dgm:cxn modelId="{2C7A5236-F48D-4AFD-B3D4-318C968D30E8}" srcId="{ED4F8426-D6F1-43CC-9073-611194C3FBB1}" destId="{A904107B-0249-4A9C-BC21-7E21CE9D7C3F}" srcOrd="0" destOrd="0" parTransId="{8E9FF34D-B0CC-4020-A437-538F14D7BEE6}" sibTransId="{824A2B91-CE85-422F-960C-646E327BD7A8}"/>
    <dgm:cxn modelId="{7917125A-71E5-49B8-B1F6-30F85CA58C37}" type="presOf" srcId="{74CBD0FD-ACB2-42A5-BAE8-8712B4277FAD}" destId="{7EDE9170-004C-4C2C-B0E9-759F6796BBA4}" srcOrd="0" destOrd="0" presId="urn:microsoft.com/office/officeart/2008/layout/LinedList"/>
    <dgm:cxn modelId="{C0383902-355B-4345-B7B6-16B731F2D63B}" type="presParOf" srcId="{B7B6B531-8AA6-4C01-A41F-55D8178428B8}" destId="{55B6D663-47ED-4DD4-A4F6-351CBA771773}" srcOrd="0" destOrd="0" presId="urn:microsoft.com/office/officeart/2008/layout/LinedList"/>
    <dgm:cxn modelId="{496F5666-89AA-481E-BB29-71B61D27C813}" type="presParOf" srcId="{B7B6B531-8AA6-4C01-A41F-55D8178428B8}" destId="{1717D2B5-B958-4F5B-B070-0F9F4F0C1D0A}" srcOrd="1" destOrd="0" presId="urn:microsoft.com/office/officeart/2008/layout/LinedList"/>
    <dgm:cxn modelId="{144F6F8D-8AF7-424F-B8A6-6EC6F1D6045F}" type="presParOf" srcId="{1717D2B5-B958-4F5B-B070-0F9F4F0C1D0A}" destId="{482CD5BE-6ABF-44DA-A20F-8E71283C8857}" srcOrd="0" destOrd="0" presId="urn:microsoft.com/office/officeart/2008/layout/LinedList"/>
    <dgm:cxn modelId="{A139AF4E-1A45-4EFF-9D6D-886E1AE10710}" type="presParOf" srcId="{1717D2B5-B958-4F5B-B070-0F9F4F0C1D0A}" destId="{85E76D9D-AF91-4B05-9196-D30161278A39}" srcOrd="1" destOrd="0" presId="urn:microsoft.com/office/officeart/2008/layout/LinedList"/>
    <dgm:cxn modelId="{C2F045D2-11CA-42C0-8620-20112177E075}" type="presParOf" srcId="{85E76D9D-AF91-4B05-9196-D30161278A39}" destId="{8400B52C-E737-4562-BCCC-19D41679DB9E}" srcOrd="0" destOrd="0" presId="urn:microsoft.com/office/officeart/2008/layout/LinedList"/>
    <dgm:cxn modelId="{663A8409-35CB-448F-8722-99081C3157C0}" type="presParOf" srcId="{85E76D9D-AF91-4B05-9196-D30161278A39}" destId="{F7CA6547-E37B-486E-99BA-4873037B0EC8}" srcOrd="1" destOrd="0" presId="urn:microsoft.com/office/officeart/2008/layout/LinedList"/>
    <dgm:cxn modelId="{688B7D86-5B70-4FAF-862A-99D6643B6B95}" type="presParOf" srcId="{F7CA6547-E37B-486E-99BA-4873037B0EC8}" destId="{E85BD96E-4F77-4E88-BB9B-40F575A357F2}" srcOrd="0" destOrd="0" presId="urn:microsoft.com/office/officeart/2008/layout/LinedList"/>
    <dgm:cxn modelId="{0767A5D9-357B-4CAE-AA76-34A7E7279F5E}" type="presParOf" srcId="{F7CA6547-E37B-486E-99BA-4873037B0EC8}" destId="{7EDE9170-004C-4C2C-B0E9-759F6796BBA4}" srcOrd="1" destOrd="0" presId="urn:microsoft.com/office/officeart/2008/layout/LinedList"/>
    <dgm:cxn modelId="{38778B5D-84AD-428B-A740-BC931C0E335C}" type="presParOf" srcId="{F7CA6547-E37B-486E-99BA-4873037B0EC8}" destId="{81217EE6-E934-42B6-9C53-0535C06F2A78}" srcOrd="2" destOrd="0" presId="urn:microsoft.com/office/officeart/2008/layout/LinedList"/>
    <dgm:cxn modelId="{C456675A-7A79-493B-B1FB-D207AEF7FD3A}" type="presParOf" srcId="{85E76D9D-AF91-4B05-9196-D30161278A39}" destId="{8542C85D-57BC-42E3-853E-3EE7267447EE}" srcOrd="2" destOrd="0" presId="urn:microsoft.com/office/officeart/2008/layout/LinedList"/>
    <dgm:cxn modelId="{2293DDE9-6687-48E1-B5EE-8B2E499F8123}" type="presParOf" srcId="{85E76D9D-AF91-4B05-9196-D30161278A39}" destId="{7554C92F-CB81-44C1-B442-13F0CF066388}" srcOrd="3" destOrd="0" presId="urn:microsoft.com/office/officeart/2008/layout/LinedList"/>
    <dgm:cxn modelId="{F211307E-4294-44DB-BB37-97B46725940B}" type="presParOf" srcId="{85E76D9D-AF91-4B05-9196-D30161278A39}" destId="{A997599D-7151-4C54-BCEC-F5F2C5FFEC7F}" srcOrd="4" destOrd="0" presId="urn:microsoft.com/office/officeart/2008/layout/LinedList"/>
    <dgm:cxn modelId="{65937A79-5E7A-435A-9A23-D2BFD46D0462}" type="presParOf" srcId="{A997599D-7151-4C54-BCEC-F5F2C5FFEC7F}" destId="{0783C794-5737-48DA-8527-A64F81671D76}" srcOrd="0" destOrd="0" presId="urn:microsoft.com/office/officeart/2008/layout/LinedList"/>
    <dgm:cxn modelId="{8F028CCE-1DCE-4C68-8B47-5372C70C969A}" type="presParOf" srcId="{A997599D-7151-4C54-BCEC-F5F2C5FFEC7F}" destId="{8E5611B1-4F3E-41CB-BE9E-729BA4574625}" srcOrd="1" destOrd="0" presId="urn:microsoft.com/office/officeart/2008/layout/LinedList"/>
    <dgm:cxn modelId="{C8CCC35C-6F44-4F3E-A92C-619DCED645C5}" type="presParOf" srcId="{A997599D-7151-4C54-BCEC-F5F2C5FFEC7F}" destId="{BF232B0B-CF2C-4571-BAE7-EC3268458A92}" srcOrd="2" destOrd="0" presId="urn:microsoft.com/office/officeart/2008/layout/LinedList"/>
    <dgm:cxn modelId="{12A1CDDF-5AE5-4C83-9073-A0BF3DBB3953}" type="presParOf" srcId="{85E76D9D-AF91-4B05-9196-D30161278A39}" destId="{3A71068B-27EE-40FF-9C82-0E1DAB1ECA03}" srcOrd="5" destOrd="0" presId="urn:microsoft.com/office/officeart/2008/layout/LinedList"/>
    <dgm:cxn modelId="{BB7C6EB7-DFAC-4FB8-84A0-D481B5651E2C}" type="presParOf" srcId="{85E76D9D-AF91-4B05-9196-D30161278A39}" destId="{ED577F3C-F834-4E51-BCAC-4EBA3D1DA0DD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52B160-755C-48B5-B0DE-4101325A1ABF}">
      <dsp:nvSpPr>
        <dsp:cNvPr id="0" name=""/>
        <dsp:cNvSpPr/>
      </dsp:nvSpPr>
      <dsp:spPr>
        <a:xfrm>
          <a:off x="92897" y="0"/>
          <a:ext cx="4252972" cy="5400600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200" kern="1200" dirty="0" smtClean="0">
              <a:solidFill>
                <a:schemeClr val="tx2">
                  <a:lumMod val="75000"/>
                </a:schemeClr>
              </a:solidFill>
            </a:rPr>
            <a:t>Републички фонд за здравствено осигурање</a:t>
          </a:r>
          <a:endParaRPr lang="en-US" sz="32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92897" y="2160239"/>
        <a:ext cx="4252972" cy="2160240"/>
      </dsp:txXfrm>
    </dsp:sp>
    <dsp:sp modelId="{CA6C2BF0-5055-482A-BD5E-7FB4C7D84347}">
      <dsp:nvSpPr>
        <dsp:cNvPr id="0" name=""/>
        <dsp:cNvSpPr/>
      </dsp:nvSpPr>
      <dsp:spPr>
        <a:xfrm>
          <a:off x="1384052" y="462041"/>
          <a:ext cx="1492294" cy="1349339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EB931C-89E3-4328-8D7E-3AAEB3B8FE33}">
      <dsp:nvSpPr>
        <dsp:cNvPr id="0" name=""/>
        <dsp:cNvSpPr/>
      </dsp:nvSpPr>
      <dsp:spPr>
        <a:xfrm>
          <a:off x="4387124" y="0"/>
          <a:ext cx="4252972" cy="5400600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200" kern="1200" dirty="0" smtClean="0">
              <a:solidFill>
                <a:schemeClr val="tx2">
                  <a:lumMod val="75000"/>
                </a:schemeClr>
              </a:solidFill>
            </a:rPr>
            <a:t>Здравствене установе - корисници средстава  РФЗО</a:t>
          </a:r>
          <a:endParaRPr lang="en-US" sz="32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387124" y="2160239"/>
        <a:ext cx="4252972" cy="2160240"/>
      </dsp:txXfrm>
    </dsp:sp>
    <dsp:sp modelId="{2EEECDCB-634C-44D0-8957-AE1984D311DB}">
      <dsp:nvSpPr>
        <dsp:cNvPr id="0" name=""/>
        <dsp:cNvSpPr/>
      </dsp:nvSpPr>
      <dsp:spPr>
        <a:xfrm>
          <a:off x="5593729" y="462041"/>
          <a:ext cx="1834062" cy="1349339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61D90E-A81E-460C-B115-500B23511793}">
      <dsp:nvSpPr>
        <dsp:cNvPr id="0" name=""/>
        <dsp:cNvSpPr/>
      </dsp:nvSpPr>
      <dsp:spPr>
        <a:xfrm>
          <a:off x="-13" y="3790876"/>
          <a:ext cx="8640987" cy="1696247"/>
        </a:xfrm>
        <a:prstGeom prst="leftRightArrow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DB7D23-50CD-4150-978B-4EE996913102}">
      <dsp:nvSpPr>
        <dsp:cNvPr id="0" name=""/>
        <dsp:cNvSpPr/>
      </dsp:nvSpPr>
      <dsp:spPr>
        <a:xfrm>
          <a:off x="0" y="0"/>
          <a:ext cx="1656183" cy="9358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</dsp:sp>
    <dsp:sp modelId="{2827B6AB-FFBE-41A2-8FF5-F5F05502AC2D}">
      <dsp:nvSpPr>
        <dsp:cNvPr id="0" name=""/>
        <dsp:cNvSpPr/>
      </dsp:nvSpPr>
      <dsp:spPr>
        <a:xfrm>
          <a:off x="490718" y="174016"/>
          <a:ext cx="661411" cy="62640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8996B0-5D92-4E2C-B258-6A416A44436F}">
      <dsp:nvSpPr>
        <dsp:cNvPr id="0" name=""/>
        <dsp:cNvSpPr/>
      </dsp:nvSpPr>
      <dsp:spPr>
        <a:xfrm rot="10800000">
          <a:off x="51900" y="928108"/>
          <a:ext cx="1554959" cy="111360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lumMod val="75000"/>
          </a:schemeClr>
        </a:solidFill>
        <a:ln>
          <a:solidFill>
            <a:schemeClr val="bg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sr-Cyrl-RS" sz="1600" b="0" kern="1200" dirty="0" smtClean="0">
              <a:solidFill>
                <a:schemeClr val="bg1"/>
              </a:solidFill>
              <a:latin typeface="+mn-lt"/>
              <a:ea typeface="Segoe UI" panose="020B0502040204020203" pitchFamily="34" charset="0"/>
              <a:cs typeface="Segoe UI" panose="020B0502040204020203" pitchFamily="34" charset="0"/>
            </a:rPr>
            <a:t>Републички фонд за здравствено осигурање</a:t>
          </a:r>
          <a:endParaRPr lang="en-US" sz="1600" b="0" kern="1200" dirty="0">
            <a:solidFill>
              <a:schemeClr val="bg1"/>
            </a:solidFill>
            <a:latin typeface="+mn-lt"/>
            <a:ea typeface="Segoe UI" panose="020B0502040204020203" pitchFamily="34" charset="0"/>
            <a:cs typeface="Segoe UI" panose="020B0502040204020203" pitchFamily="34" charset="0"/>
          </a:endParaRPr>
        </a:p>
      </dsp:txBody>
      <dsp:txXfrm rot="10800000">
        <a:off x="86147" y="928108"/>
        <a:ext cx="1486465" cy="10793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B6D663-47ED-4DD4-A4F6-351CBA771773}">
      <dsp:nvSpPr>
        <dsp:cNvPr id="0" name=""/>
        <dsp:cNvSpPr/>
      </dsp:nvSpPr>
      <dsp:spPr>
        <a:xfrm>
          <a:off x="0" y="0"/>
          <a:ext cx="87849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2CD5BE-6ABF-44DA-A20F-8E71283C8857}">
      <dsp:nvSpPr>
        <dsp:cNvPr id="0" name=""/>
        <dsp:cNvSpPr/>
      </dsp:nvSpPr>
      <dsp:spPr>
        <a:xfrm>
          <a:off x="0" y="0"/>
          <a:ext cx="2320607" cy="53285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2200" b="0" kern="1200" dirty="0" smtClean="0">
            <a:solidFill>
              <a:schemeClr val="accent6">
                <a:lumMod val="75000"/>
              </a:schemeClr>
            </a:solidFill>
          </a:endParaRP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0" kern="1200" dirty="0" smtClean="0">
              <a:solidFill>
                <a:schemeClr val="accent6">
                  <a:lumMod val="75000"/>
                </a:schemeClr>
              </a:solidFill>
            </a:rPr>
            <a:t>НЕПРАВИЛНОСТИ У ВЕЗИ СА ИЗВРШАВАЊЕМ РАСХОДА И ИЗДАТАКА </a:t>
          </a:r>
          <a:endParaRPr lang="en-US" sz="2000" b="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0" y="0"/>
        <a:ext cx="2320607" cy="5328591"/>
      </dsp:txXfrm>
    </dsp:sp>
    <dsp:sp modelId="{7EDE9170-004C-4C2C-B0E9-759F6796BBA4}">
      <dsp:nvSpPr>
        <dsp:cNvPr id="0" name=""/>
        <dsp:cNvSpPr/>
      </dsp:nvSpPr>
      <dsp:spPr>
        <a:xfrm>
          <a:off x="2441700" y="75974"/>
          <a:ext cx="6337236" cy="18308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 smtClean="0">
              <a:solidFill>
                <a:schemeClr val="tx2">
                  <a:lumMod val="75000"/>
                </a:schemeClr>
              </a:solidFill>
            </a:rPr>
            <a:t>На основу документације која није валидна, односно  која нема писаног трага о пријему добара и услуга, потврди настанка пословне промене, извршеној контроли формалне и суштинске исправности документације пре исплате</a:t>
          </a:r>
          <a:endParaRPr lang="en-US" sz="2000" b="0" i="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441700" y="75974"/>
        <a:ext cx="6337236" cy="1830883"/>
      </dsp:txXfrm>
    </dsp:sp>
    <dsp:sp modelId="{8542C85D-57BC-42E3-853E-3EE7267447EE}">
      <dsp:nvSpPr>
        <dsp:cNvPr id="0" name=""/>
        <dsp:cNvSpPr/>
      </dsp:nvSpPr>
      <dsp:spPr>
        <a:xfrm>
          <a:off x="2320607" y="1906857"/>
          <a:ext cx="64583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39371F-97B5-48CD-8F0A-69E3AA397C39}">
      <dsp:nvSpPr>
        <dsp:cNvPr id="0" name=""/>
        <dsp:cNvSpPr/>
      </dsp:nvSpPr>
      <dsp:spPr>
        <a:xfrm>
          <a:off x="2441700" y="1982831"/>
          <a:ext cx="6337236" cy="686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solidFill>
                <a:schemeClr val="tx2">
                  <a:lumMod val="75000"/>
                </a:schemeClr>
              </a:solidFill>
            </a:rPr>
            <a:t>Дате донације</a:t>
          </a:r>
          <a:endParaRPr lang="en-US" sz="2000" b="0" i="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441700" y="1982831"/>
        <a:ext cx="6337236" cy="686440"/>
      </dsp:txXfrm>
    </dsp:sp>
    <dsp:sp modelId="{D6FC73FC-6FCA-4A1E-B70C-AC1DDEB67656}">
      <dsp:nvSpPr>
        <dsp:cNvPr id="0" name=""/>
        <dsp:cNvSpPr/>
      </dsp:nvSpPr>
      <dsp:spPr>
        <a:xfrm>
          <a:off x="2320607" y="2669272"/>
          <a:ext cx="64583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5AF6DD-CA5A-4FD4-8ACA-2EFBCE5F7574}">
      <dsp:nvSpPr>
        <dsp:cNvPr id="0" name=""/>
        <dsp:cNvSpPr/>
      </dsp:nvSpPr>
      <dsp:spPr>
        <a:xfrm>
          <a:off x="2441700" y="2745246"/>
          <a:ext cx="6337236" cy="793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solidFill>
                <a:schemeClr val="tx2">
                  <a:lumMod val="75000"/>
                </a:schemeClr>
              </a:solidFill>
            </a:rPr>
            <a:t>Инвестирање новчаних средстава</a:t>
          </a:r>
          <a:endParaRPr lang="en-US" sz="2000" b="0" i="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441700" y="2745246"/>
        <a:ext cx="6337236" cy="793685"/>
      </dsp:txXfrm>
    </dsp:sp>
    <dsp:sp modelId="{B4BE301B-4A7F-4915-A636-E7E9B39A7C32}">
      <dsp:nvSpPr>
        <dsp:cNvPr id="0" name=""/>
        <dsp:cNvSpPr/>
      </dsp:nvSpPr>
      <dsp:spPr>
        <a:xfrm>
          <a:off x="2320607" y="3538932"/>
          <a:ext cx="64583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3AA562-0AED-4436-8162-4F14C714E269}">
      <dsp:nvSpPr>
        <dsp:cNvPr id="0" name=""/>
        <dsp:cNvSpPr/>
      </dsp:nvSpPr>
      <dsp:spPr>
        <a:xfrm>
          <a:off x="2441700" y="3614906"/>
          <a:ext cx="6337236" cy="1636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>
              <a:solidFill>
                <a:schemeClr val="tx2">
                  <a:lumMod val="75000"/>
                </a:schemeClr>
              </a:solidFill>
            </a:rPr>
            <a:t>Извршавање обавеза по извршним судским одлукама на терет средстава РФЗО-а за обавезе које се не финансирају из средстава обавезног здравственог осигурања</a:t>
          </a:r>
          <a:endParaRPr lang="en-US" sz="2000" b="0" i="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441700" y="3614906"/>
        <a:ext cx="6337236" cy="1636922"/>
      </dsp:txXfrm>
    </dsp:sp>
    <dsp:sp modelId="{BA06690C-A608-442A-84AF-0D806C986EBB}">
      <dsp:nvSpPr>
        <dsp:cNvPr id="0" name=""/>
        <dsp:cNvSpPr/>
      </dsp:nvSpPr>
      <dsp:spPr>
        <a:xfrm>
          <a:off x="2320607" y="5251828"/>
          <a:ext cx="64583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B6D663-47ED-4DD4-A4F6-351CBA771773}">
      <dsp:nvSpPr>
        <dsp:cNvPr id="0" name=""/>
        <dsp:cNvSpPr/>
      </dsp:nvSpPr>
      <dsp:spPr>
        <a:xfrm>
          <a:off x="0" y="2764"/>
          <a:ext cx="87849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2CD5BE-6ABF-44DA-A20F-8E71283C8857}">
      <dsp:nvSpPr>
        <dsp:cNvPr id="0" name=""/>
        <dsp:cNvSpPr/>
      </dsp:nvSpPr>
      <dsp:spPr>
        <a:xfrm>
          <a:off x="0" y="2764"/>
          <a:ext cx="2970998" cy="5655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2200" b="1" kern="1200" dirty="0" smtClean="0">
            <a:solidFill>
              <a:schemeClr val="accent6">
                <a:lumMod val="75000"/>
              </a:schemeClr>
            </a:solidFill>
          </a:endParaRP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0" kern="1200" dirty="0" smtClean="0">
              <a:solidFill>
                <a:schemeClr val="accent6">
                  <a:lumMod val="75000"/>
                </a:schemeClr>
              </a:solidFill>
            </a:rPr>
            <a:t>НЕПРАВИЛНОСТИ У ВЕЗИ СА НАЧИНОМ ЗАПОШЉАВАЊА И ИЗВРШАВАЊЕМ РАСХОДА ЗА ЗАПОСЛЕНЕ</a:t>
          </a:r>
          <a:endParaRPr lang="en-US" sz="2000" b="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0" y="2764"/>
        <a:ext cx="2970998" cy="5655719"/>
      </dsp:txXfrm>
    </dsp:sp>
    <dsp:sp modelId="{7EDE9170-004C-4C2C-B0E9-759F6796BBA4}">
      <dsp:nvSpPr>
        <dsp:cNvPr id="0" name=""/>
        <dsp:cNvSpPr/>
      </dsp:nvSpPr>
      <dsp:spPr>
        <a:xfrm>
          <a:off x="3073818" y="113503"/>
          <a:ext cx="5380926" cy="21685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>
              <a:solidFill>
                <a:schemeClr val="tx2">
                  <a:lumMod val="75000"/>
                </a:schemeClr>
              </a:solidFill>
            </a:rPr>
            <a:t>Запошљавање: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>
              <a:solidFill>
                <a:schemeClr val="tx2">
                  <a:lumMod val="75000"/>
                </a:schemeClr>
              </a:solidFill>
            </a:rPr>
            <a:t>- </a:t>
          </a:r>
          <a:r>
            <a:rPr lang="en-US" sz="1800" kern="1200" dirty="0" smtClean="0">
              <a:solidFill>
                <a:schemeClr val="tx2">
                  <a:lumMod val="75000"/>
                </a:schemeClr>
              </a:solidFill>
            </a:rPr>
            <a:t>без сагласности Комисије за давање сагласности за ново запошљавање код корисника јавних средстава</a:t>
          </a:r>
          <a:endParaRPr lang="sr-Cyrl-RS" sz="1800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0" kern="1200" dirty="0" smtClean="0">
              <a:solidFill>
                <a:schemeClr val="tx2">
                  <a:lumMod val="75000"/>
                </a:schemeClr>
              </a:solidFill>
            </a:rPr>
            <a:t>- расписивања јавног огласа, оглашавања одлуке о потреби за заснивањем радног односа са лицима код Националне службе за запошљавање и Министарства здравља </a:t>
          </a:r>
          <a:endParaRPr lang="en-US" sz="1800" b="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073818" y="113503"/>
        <a:ext cx="5380926" cy="2168521"/>
      </dsp:txXfrm>
    </dsp:sp>
    <dsp:sp modelId="{8542C85D-57BC-42E3-853E-3EE7267447EE}">
      <dsp:nvSpPr>
        <dsp:cNvPr id="0" name=""/>
        <dsp:cNvSpPr/>
      </dsp:nvSpPr>
      <dsp:spPr>
        <a:xfrm>
          <a:off x="2970998" y="2282025"/>
          <a:ext cx="548374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E563A9-09D5-41B6-B771-265B08888678}">
      <dsp:nvSpPr>
        <dsp:cNvPr id="0" name=""/>
        <dsp:cNvSpPr/>
      </dsp:nvSpPr>
      <dsp:spPr>
        <a:xfrm>
          <a:off x="3073818" y="2392764"/>
          <a:ext cx="5335888" cy="5448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>
              <a:solidFill>
                <a:schemeClr val="tx2">
                  <a:lumMod val="75000"/>
                </a:schemeClr>
              </a:solidFill>
            </a:rPr>
            <a:t>Скраћено радно време у здравственим установама </a:t>
          </a:r>
          <a:r>
            <a:rPr lang="sr-Cyrl-RS" sz="1800" i="0" kern="1200" dirty="0" smtClean="0">
              <a:solidFill>
                <a:schemeClr val="tx2">
                  <a:lumMod val="75000"/>
                </a:schemeClr>
              </a:solidFill>
            </a:rPr>
            <a:t>без постојања акта о процени ризика</a:t>
          </a:r>
          <a:endParaRPr lang="en-US" sz="1800" i="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073818" y="2392764"/>
        <a:ext cx="5335888" cy="544882"/>
      </dsp:txXfrm>
    </dsp:sp>
    <dsp:sp modelId="{F196E214-1EF2-4905-BD10-E1B29FEBE9AC}">
      <dsp:nvSpPr>
        <dsp:cNvPr id="0" name=""/>
        <dsp:cNvSpPr/>
      </dsp:nvSpPr>
      <dsp:spPr>
        <a:xfrm>
          <a:off x="3024354" y="3202325"/>
          <a:ext cx="548374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9D6F2C-9881-435A-B3EE-BA594E64359E}">
      <dsp:nvSpPr>
        <dsp:cNvPr id="0" name=""/>
        <dsp:cNvSpPr/>
      </dsp:nvSpPr>
      <dsp:spPr>
        <a:xfrm>
          <a:off x="3079149" y="3232413"/>
          <a:ext cx="5705826" cy="13410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>
              <a:solidFill>
                <a:schemeClr val="tx2">
                  <a:lumMod val="75000"/>
                </a:schemeClr>
              </a:solidFill>
            </a:rPr>
            <a:t>Обрачунати расходи за запослене: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>
              <a:solidFill>
                <a:schemeClr val="tx2">
                  <a:lumMod val="75000"/>
                </a:schemeClr>
              </a:solidFill>
            </a:rPr>
            <a:t>- неправилно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>
              <a:solidFill>
                <a:schemeClr val="tx2">
                  <a:lumMod val="75000"/>
                </a:schemeClr>
              </a:solidFill>
            </a:rPr>
            <a:t>- без правног основа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>
              <a:solidFill>
                <a:schemeClr val="tx2">
                  <a:lumMod val="75000"/>
                </a:schemeClr>
              </a:solidFill>
            </a:rPr>
            <a:t>- без валидне рачуноводствене документације</a:t>
          </a:r>
          <a:endParaRPr lang="en-US" sz="18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079149" y="3232413"/>
        <a:ext cx="5705826" cy="1341076"/>
      </dsp:txXfrm>
    </dsp:sp>
    <dsp:sp modelId="{66680803-71AF-4955-AA12-7DD91FD2731A}">
      <dsp:nvSpPr>
        <dsp:cNvPr id="0" name=""/>
        <dsp:cNvSpPr/>
      </dsp:nvSpPr>
      <dsp:spPr>
        <a:xfrm>
          <a:off x="3024354" y="4679135"/>
          <a:ext cx="548374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ACDC2D-F5C0-428D-BE9B-06B59AB079AB}">
      <dsp:nvSpPr>
        <dsp:cNvPr id="0" name=""/>
        <dsp:cNvSpPr/>
      </dsp:nvSpPr>
      <dsp:spPr>
        <a:xfrm>
          <a:off x="3073818" y="4500202"/>
          <a:ext cx="5609346" cy="1047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>
              <a:solidFill>
                <a:schemeClr val="tx2">
                  <a:lumMod val="75000"/>
                </a:schemeClr>
              </a:solidFill>
            </a:rPr>
            <a:t>Ангажовање здравствених радника по  закљученом уговору о делу уместо уговора о допунском раду</a:t>
          </a:r>
          <a:endParaRPr lang="en-US" sz="18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073818" y="4500202"/>
        <a:ext cx="5609346" cy="1047240"/>
      </dsp:txXfrm>
    </dsp:sp>
    <dsp:sp modelId="{26A01A6E-45CB-46EC-B3B9-771C5A8D4B8F}">
      <dsp:nvSpPr>
        <dsp:cNvPr id="0" name=""/>
        <dsp:cNvSpPr/>
      </dsp:nvSpPr>
      <dsp:spPr>
        <a:xfrm>
          <a:off x="2970998" y="5547443"/>
          <a:ext cx="548374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B6D663-47ED-4DD4-A4F6-351CBA771773}">
      <dsp:nvSpPr>
        <dsp:cNvPr id="0" name=""/>
        <dsp:cNvSpPr/>
      </dsp:nvSpPr>
      <dsp:spPr>
        <a:xfrm>
          <a:off x="0" y="0"/>
          <a:ext cx="87849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2CD5BE-6ABF-44DA-A20F-8E71283C8857}">
      <dsp:nvSpPr>
        <dsp:cNvPr id="0" name=""/>
        <dsp:cNvSpPr/>
      </dsp:nvSpPr>
      <dsp:spPr>
        <a:xfrm>
          <a:off x="0" y="0"/>
          <a:ext cx="2680963" cy="5400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r-Cyrl-RS" sz="2200" b="1" kern="1200" dirty="0" smtClean="0">
            <a:solidFill>
              <a:schemeClr val="accent6">
                <a:lumMod val="75000"/>
              </a:schemeClr>
            </a:solidFill>
          </a:endParaRPr>
        </a:p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b="0" kern="1200" dirty="0" smtClean="0">
              <a:solidFill>
                <a:schemeClr val="accent6">
                  <a:lumMod val="75000"/>
                </a:schemeClr>
              </a:solidFill>
            </a:rPr>
            <a:t>НЕПРАВИЛНОСТИ У ВЕЗИ СА НАЧИНОМ ЗАПОШЉАВАЊА И ИЗВРШАВАЊЕМ РАСХОДА ЗА ЗАПОСЛЕНЕ</a:t>
          </a:r>
          <a:endParaRPr lang="en-US" sz="2000" b="0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0" y="0"/>
        <a:ext cx="2680963" cy="5400600"/>
      </dsp:txXfrm>
    </dsp:sp>
    <dsp:sp modelId="{7EDE9170-004C-4C2C-B0E9-759F6796BBA4}">
      <dsp:nvSpPr>
        <dsp:cNvPr id="0" name=""/>
        <dsp:cNvSpPr/>
      </dsp:nvSpPr>
      <dsp:spPr>
        <a:xfrm>
          <a:off x="2773745" y="90845"/>
          <a:ext cx="6000052" cy="5213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2">
                  <a:lumMod val="75000"/>
                </a:schemeClr>
              </a:solidFill>
            </a:rPr>
            <a:t>Запошљавање ради боље доступности и приступачности у коришћењу здравствене заштите на терет средстава РФЗО-а 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 smtClean="0">
            <a:solidFill>
              <a:schemeClr val="tx2">
                <a:lumMod val="75000"/>
              </a:schemeClr>
            </a:solidFill>
          </a:endParaRP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i="1" kern="1200" dirty="0" smtClean="0">
              <a:solidFill>
                <a:schemeClr val="tx2">
                  <a:lumMod val="75000"/>
                </a:schemeClr>
              </a:solidFill>
            </a:rPr>
            <a:t>(члан 13a Закона о здравственој заштити)</a:t>
          </a:r>
        </a:p>
      </dsp:txBody>
      <dsp:txXfrm>
        <a:off x="2773745" y="90845"/>
        <a:ext cx="6000052" cy="5213670"/>
      </dsp:txXfrm>
    </dsp:sp>
    <dsp:sp modelId="{8542C85D-57BC-42E3-853E-3EE7267447EE}">
      <dsp:nvSpPr>
        <dsp:cNvPr id="0" name=""/>
        <dsp:cNvSpPr/>
      </dsp:nvSpPr>
      <dsp:spPr>
        <a:xfrm>
          <a:off x="2680963" y="5304515"/>
          <a:ext cx="49484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0.00413</cdr:x>
      <cdr:y>0.27273</cdr:y>
    </cdr:from>
    <cdr:to>
      <cdr:x>0.26033</cdr:x>
      <cdr:y>0.45455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005" y="432048"/>
          <a:ext cx="22322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r-Cyrl-RS" sz="1600" dirty="0" smtClean="0">
              <a:solidFill>
                <a:schemeClr val="tx2">
                  <a:lumMod val="75000"/>
                </a:schemeClr>
              </a:solidFill>
            </a:rPr>
            <a:t>СИСТЕМАТИЗОВАНО</a:t>
          </a:r>
          <a:endParaRPr lang="en-US" sz="1600" dirty="0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0.00413</cdr:x>
      <cdr:y>0.59091</cdr:y>
    </cdr:from>
    <cdr:to>
      <cdr:x>0.25207</cdr:x>
      <cdr:y>0.77273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005" y="936104"/>
          <a:ext cx="216024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0.01963</cdr:x>
      <cdr:y>0.53271</cdr:y>
    </cdr:from>
    <cdr:to>
      <cdr:x>0.21848</cdr:x>
      <cdr:y>0.76552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79512" y="837778"/>
          <a:ext cx="1818247" cy="3661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r-Cyrl-RS" sz="1600" dirty="0" smtClean="0">
              <a:solidFill>
                <a:schemeClr val="tx2">
                  <a:lumMod val="75000"/>
                </a:schemeClr>
              </a:solidFill>
            </a:rPr>
            <a:t>ПОПУЊЕНО</a:t>
          </a:r>
          <a:endParaRPr lang="en-US" sz="1600" dirty="0">
            <a:solidFill>
              <a:schemeClr val="tx2">
                <a:lumMod val="75000"/>
              </a:schemeClr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0.19512</cdr:x>
      <cdr:y>0.35729</cdr:y>
    </cdr:from>
    <cdr:to>
      <cdr:x>0.36585</cdr:x>
      <cdr:y>0.69889</cdr:y>
    </cdr:to>
    <cdr:pic>
      <cdr:nvPicPr>
        <cdr:cNvPr id="2" name="Picture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728192" y="1320970"/>
          <a:ext cx="1512168" cy="1262975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  <a:effectLst xmlns:a="http://schemas.openxmlformats.org/drawingml/2006/main">
          <a:softEdge rad="112500"/>
        </a:effectLst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0.02194</cdr:x>
      <cdr:y>0.91938</cdr:y>
    </cdr:from>
    <cdr:to>
      <cdr:x>0.1775</cdr:x>
      <cdr:y>0.96279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092" y="5178295"/>
          <a:ext cx="504070" cy="244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r-Cyrl-RS" sz="1200" dirty="0" smtClean="0">
              <a:solidFill>
                <a:schemeClr val="tx2">
                  <a:lumMod val="75000"/>
                </a:schemeClr>
              </a:solidFill>
            </a:rPr>
            <a:t>0</a:t>
          </a:r>
          <a:r>
            <a:rPr lang="en-US" sz="1200" dirty="0" smtClean="0">
              <a:solidFill>
                <a:schemeClr val="tx2">
                  <a:lumMod val="75000"/>
                </a:schemeClr>
              </a:solidFill>
            </a:rPr>
            <a:t>,4%</a:t>
          </a:r>
          <a:endParaRPr lang="en-US" sz="1200" dirty="0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0.01097</cdr:x>
      <cdr:y>0.74468</cdr:y>
    </cdr:from>
    <cdr:to>
      <cdr:x>0.18815</cdr:x>
      <cdr:y>0.79659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548" y="4194345"/>
          <a:ext cx="574127" cy="292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smtClean="0">
              <a:solidFill>
                <a:schemeClr val="tx2">
                  <a:lumMod val="75000"/>
                </a:schemeClr>
              </a:solidFill>
            </a:rPr>
            <a:t>12,2%</a:t>
          </a:r>
          <a:endParaRPr lang="en-US" sz="1200" dirty="0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0.01155</cdr:x>
      <cdr:y>0.49501</cdr:y>
    </cdr:from>
    <cdr:to>
      <cdr:x>0.18873</cdr:x>
      <cdr:y>0.54692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7428" y="2788084"/>
          <a:ext cx="574132" cy="2923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>
              <a:solidFill>
                <a:schemeClr val="tx2">
                  <a:lumMod val="75000"/>
                </a:schemeClr>
              </a:solidFill>
            </a:rPr>
            <a:t>34 %</a:t>
          </a:r>
          <a:endParaRPr lang="en-US" sz="1200" dirty="0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0.00186</cdr:x>
      <cdr:y>0.25896</cdr:y>
    </cdr:from>
    <cdr:to>
      <cdr:x>0.17904</cdr:x>
      <cdr:y>0.31087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018" y="1458547"/>
          <a:ext cx="574127" cy="292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>
              <a:solidFill>
                <a:schemeClr val="tx2">
                  <a:lumMod val="75000"/>
                </a:schemeClr>
              </a:solidFill>
            </a:rPr>
            <a:t>36,9%</a:t>
          </a:r>
          <a:endParaRPr lang="en-US" sz="1200" dirty="0">
            <a:solidFill>
              <a:schemeClr val="tx2">
                <a:lumMod val="75000"/>
              </a:schemeClr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0.35849</cdr:x>
      <cdr:y>0.23662</cdr:y>
    </cdr:from>
    <cdr:to>
      <cdr:x>0.59809</cdr:x>
      <cdr:y>0.42441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68152" y="11521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0.02518</cdr:x>
      <cdr:y>0.94258</cdr:y>
    </cdr:from>
    <cdr:to>
      <cdr:x>0.18074</cdr:x>
      <cdr:y>0.98599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1599" y="4728428"/>
          <a:ext cx="504064" cy="2177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r-Cyrl-RS" sz="1200" dirty="0" smtClean="0">
              <a:solidFill>
                <a:schemeClr val="tx2">
                  <a:lumMod val="75000"/>
                </a:schemeClr>
              </a:solidFill>
            </a:rPr>
            <a:t>0</a:t>
          </a:r>
          <a:r>
            <a:rPr lang="en-US" sz="1200" dirty="0" smtClean="0">
              <a:solidFill>
                <a:schemeClr val="tx2">
                  <a:lumMod val="75000"/>
                </a:schemeClr>
              </a:solidFill>
            </a:rPr>
            <a:t>,4%</a:t>
          </a:r>
          <a:endParaRPr lang="en-US" sz="1200" dirty="0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0.01097</cdr:x>
      <cdr:y>0.74468</cdr:y>
    </cdr:from>
    <cdr:to>
      <cdr:x>0.18815</cdr:x>
      <cdr:y>0.79659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548" y="4194345"/>
          <a:ext cx="574127" cy="292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smtClean="0">
              <a:solidFill>
                <a:schemeClr val="tx2">
                  <a:lumMod val="75000"/>
                </a:schemeClr>
              </a:solidFill>
            </a:rPr>
            <a:t>12,2%</a:t>
          </a:r>
          <a:endParaRPr lang="en-US" sz="1200" dirty="0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0.01155</cdr:x>
      <cdr:y>0.49501</cdr:y>
    </cdr:from>
    <cdr:to>
      <cdr:x>0.18873</cdr:x>
      <cdr:y>0.54692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7428" y="2788084"/>
          <a:ext cx="574132" cy="2923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>
              <a:solidFill>
                <a:schemeClr val="tx2">
                  <a:lumMod val="75000"/>
                </a:schemeClr>
              </a:solidFill>
            </a:rPr>
            <a:t>34 %</a:t>
          </a:r>
          <a:endParaRPr lang="en-US" sz="1200" dirty="0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0.00186</cdr:x>
      <cdr:y>0.25896</cdr:y>
    </cdr:from>
    <cdr:to>
      <cdr:x>0.17904</cdr:x>
      <cdr:y>0.31087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018" y="1458547"/>
          <a:ext cx="574127" cy="292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>
              <a:solidFill>
                <a:schemeClr val="tx2">
                  <a:lumMod val="75000"/>
                </a:schemeClr>
              </a:solidFill>
            </a:rPr>
            <a:t>36,9%</a:t>
          </a:r>
          <a:endParaRPr lang="en-US" sz="1200" dirty="0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0.01126</cdr:x>
      <cdr:y>0.8619</cdr:y>
    </cdr:from>
    <cdr:to>
      <cdr:x>0.21038</cdr:x>
      <cdr:y>0.91433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6474" y="4854566"/>
          <a:ext cx="645224" cy="2952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>
              <a:solidFill>
                <a:schemeClr val="tx2">
                  <a:lumMod val="75000"/>
                </a:schemeClr>
              </a:solidFill>
            </a:rPr>
            <a:t>1</a:t>
          </a:r>
          <a:r>
            <a:rPr lang="sr-Cyrl-RS" sz="1200" dirty="0" smtClean="0">
              <a:solidFill>
                <a:schemeClr val="tx2">
                  <a:lumMod val="75000"/>
                </a:schemeClr>
              </a:solidFill>
            </a:rPr>
            <a:t>6</a:t>
          </a:r>
          <a:r>
            <a:rPr lang="en-US" sz="1200" dirty="0" smtClean="0">
              <a:solidFill>
                <a:schemeClr val="tx2">
                  <a:lumMod val="75000"/>
                </a:schemeClr>
              </a:solidFill>
            </a:rPr>
            <a:t>,</a:t>
          </a:r>
          <a:r>
            <a:rPr lang="sr-Cyrl-RS" sz="1200" dirty="0" smtClean="0">
              <a:solidFill>
                <a:schemeClr val="tx2">
                  <a:lumMod val="75000"/>
                </a:schemeClr>
              </a:solidFill>
            </a:rPr>
            <a:t>5</a:t>
          </a:r>
          <a:r>
            <a:rPr lang="en-US" sz="1200" dirty="0" smtClean="0">
              <a:solidFill>
                <a:schemeClr val="tx2">
                  <a:lumMod val="75000"/>
                </a:schemeClr>
              </a:solidFill>
            </a:rPr>
            <a:t>%</a:t>
          </a:r>
          <a:endParaRPr lang="en-US" sz="1200" dirty="0">
            <a:solidFill>
              <a:schemeClr val="tx2">
                <a:lumMod val="75000"/>
              </a:schemeClr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0.02194</cdr:x>
      <cdr:y>0.91938</cdr:y>
    </cdr:from>
    <cdr:to>
      <cdr:x>0.1775</cdr:x>
      <cdr:y>0.96279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1092" y="5178295"/>
          <a:ext cx="504070" cy="2445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sr-Cyrl-RS" sz="1200" dirty="0" smtClean="0">
              <a:solidFill>
                <a:schemeClr val="tx2">
                  <a:lumMod val="75000"/>
                </a:schemeClr>
              </a:solidFill>
            </a:rPr>
            <a:t>0</a:t>
          </a:r>
          <a:r>
            <a:rPr lang="en-US" sz="1200" dirty="0" smtClean="0">
              <a:solidFill>
                <a:schemeClr val="tx2">
                  <a:lumMod val="75000"/>
                </a:schemeClr>
              </a:solidFill>
            </a:rPr>
            <a:t>,4%</a:t>
          </a:r>
          <a:endParaRPr lang="en-US" sz="1200" dirty="0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0.01097</cdr:x>
      <cdr:y>0.74468</cdr:y>
    </cdr:from>
    <cdr:to>
      <cdr:x>0.18815</cdr:x>
      <cdr:y>0.79659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548" y="4194345"/>
          <a:ext cx="574127" cy="292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smtClean="0">
              <a:solidFill>
                <a:schemeClr val="tx2">
                  <a:lumMod val="75000"/>
                </a:schemeClr>
              </a:solidFill>
            </a:rPr>
            <a:t>12,2%</a:t>
          </a:r>
          <a:endParaRPr lang="en-US" sz="1200" dirty="0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0.01155</cdr:x>
      <cdr:y>0.49501</cdr:y>
    </cdr:from>
    <cdr:to>
      <cdr:x>0.18873</cdr:x>
      <cdr:y>0.54692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7428" y="2788084"/>
          <a:ext cx="574132" cy="2923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>
              <a:solidFill>
                <a:schemeClr val="tx2">
                  <a:lumMod val="75000"/>
                </a:schemeClr>
              </a:solidFill>
            </a:rPr>
            <a:t>34 %</a:t>
          </a:r>
          <a:endParaRPr lang="en-US" sz="1200" dirty="0">
            <a:solidFill>
              <a:schemeClr val="tx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0.00186</cdr:x>
      <cdr:y>0.25896</cdr:y>
    </cdr:from>
    <cdr:to>
      <cdr:x>0.17904</cdr:x>
      <cdr:y>0.31087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018" y="1458547"/>
          <a:ext cx="574127" cy="2923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>
              <a:solidFill>
                <a:schemeClr val="tx2">
                  <a:lumMod val="75000"/>
                </a:schemeClr>
              </a:solidFill>
            </a:rPr>
            <a:t>36,9%</a:t>
          </a:r>
          <a:endParaRPr lang="en-US" sz="1200" dirty="0">
            <a:solidFill>
              <a:schemeClr val="tx2">
                <a:lumMod val="75000"/>
              </a:schemeClr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CE264-DE97-496F-A96C-46E659B414C6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3D2BA-215D-4C9A-B519-C2915F437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538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8FD3E-D225-4F62-B652-96892D69257F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6773F-0FD7-4DAE-9735-799550E0D5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462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36C706-D9F8-4A4D-B243-2757C6A765B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3301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6773F-0FD7-4DAE-9735-799550E0D51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3831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Расходи и и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6773F-0FD7-4DAE-9735-799550E0D51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4789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6773F-0FD7-4DAE-9735-799550E0D51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6046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 smtClean="0"/>
              <a:t>Одлика</a:t>
            </a:r>
            <a:r>
              <a:rPr lang="sr-Cyrl-RS" baseline="0" dirty="0" smtClean="0"/>
              <a:t> негде већи број негде мањи број запослених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6773F-0FD7-4DAE-9735-799550E0D51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1729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15B28-6DC9-4297-BE08-D3CAB8481ED8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3613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6773F-0FD7-4DAE-9735-799550E0D51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3347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Uskladiti bazu</a:t>
            </a:r>
            <a:r>
              <a:rPr lang="en-GB" baseline="0" dirty="0" smtClean="0"/>
              <a:t> sa podacima iz Rezimea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6773F-0FD7-4DAE-9735-799550E0D51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286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6773F-0FD7-4DAE-9735-799550E0D51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635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6773F-0FD7-4DAE-9735-799550E0D51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4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36C706-D9F8-4A4D-B243-2757C6A765B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527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6773F-0FD7-4DAE-9735-799550E0D51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282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36C706-D9F8-4A4D-B243-2757C6A765B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20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4C104-7B67-4E81-87F3-C5136D736A7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020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B49A36-9B84-4467-B203-3DF7B55D97A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161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6773F-0FD7-4DAE-9735-799550E0D51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063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C75-16CD-410C-B3D9-A39DF2F23D44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9CE4-18E3-47D5-B3F1-FEFB59D9A6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562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C75-16CD-410C-B3D9-A39DF2F23D44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9CE4-18E3-47D5-B3F1-FEFB59D9A6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40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C75-16CD-410C-B3D9-A39DF2F23D44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9CE4-18E3-47D5-B3F1-FEFB59D9A6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6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4F303-F246-4714-A961-001B60DFD6B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43"/>
          <p:cNvSpPr>
            <a:spLocks noChangeArrowheads="1"/>
          </p:cNvSpPr>
          <p:nvPr userDrawn="1"/>
        </p:nvSpPr>
        <p:spPr bwMode="auto">
          <a:xfrm>
            <a:off x="-14042" y="0"/>
            <a:ext cx="7898410" cy="935038"/>
          </a:xfrm>
          <a:prstGeom prst="rect">
            <a:avLst/>
          </a:prstGeom>
          <a:solidFill>
            <a:srgbClr val="2D2D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en-US" sz="2000" b="1" dirty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  <a:t/>
            </a:r>
            <a:br>
              <a:rPr lang="de-DE" altLang="en-US" sz="2000" b="1" dirty="0">
                <a:solidFill>
                  <a:prstClr val="white"/>
                </a:solidFill>
                <a:latin typeface="Arial Narrow" pitchFamily="34" charset="0"/>
                <a:cs typeface="Arial" pitchFamily="34" charset="0"/>
              </a:rPr>
            </a:br>
            <a:endParaRPr lang="en-GB" altLang="en-US" sz="1800" b="1" dirty="0">
              <a:solidFill>
                <a:prstClr val="white"/>
              </a:solidFill>
              <a:latin typeface="Arial Narrow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0"/>
            <a:ext cx="741933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350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060E0-D3D2-408E-9CB2-4EB95252E7E0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12/8/2016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2F625-E77F-4AAE-BFB8-E129C63D2CB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95325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r-Cyrl-CS" sz="2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Република</a:t>
            </a:r>
            <a:r>
              <a:rPr lang="x-none" sz="2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sr-Cyrl-CS" sz="2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Србија</a:t>
            </a:r>
            <a:r>
              <a:rPr lang="x-none" sz="2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</a:t>
            </a:r>
            <a:br>
              <a:rPr lang="x-none" sz="2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</a:br>
            <a:r>
              <a:rPr lang="sr-Cyrl-CS" sz="2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Државна</a:t>
            </a:r>
            <a:r>
              <a:rPr lang="x-none" sz="2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sr-Cyrl-CS" sz="2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ревизорска</a:t>
            </a:r>
            <a:r>
              <a:rPr lang="x-none" sz="2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sr-Cyrl-CS" sz="26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институција</a:t>
            </a:r>
            <a:endParaRPr lang="x-none" sz="2600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 bwMode="auto">
          <a:xfrm>
            <a:off x="1371600" y="2286000"/>
            <a:ext cx="6400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/>
            </a:pPr>
            <a:endParaRPr lang="en-US" sz="2600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9" name="Picture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860425"/>
            <a:ext cx="760413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741363"/>
            <a:ext cx="60960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1372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C75-16CD-410C-B3D9-A39DF2F23D44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9CE4-18E3-47D5-B3F1-FEFB59D9A6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154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C75-16CD-410C-B3D9-A39DF2F23D44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9CE4-18E3-47D5-B3F1-FEFB59D9A6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944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C75-16CD-410C-B3D9-A39DF2F23D44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9CE4-18E3-47D5-B3F1-FEFB59D9A6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01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C75-16CD-410C-B3D9-A39DF2F23D44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9CE4-18E3-47D5-B3F1-FEFB59D9A6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256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C75-16CD-410C-B3D9-A39DF2F23D44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9CE4-18E3-47D5-B3F1-FEFB59D9A6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63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C75-16CD-410C-B3D9-A39DF2F23D44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9CE4-18E3-47D5-B3F1-FEFB59D9A6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70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C75-16CD-410C-B3D9-A39DF2F23D44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9CE4-18E3-47D5-B3F1-FEFB59D9A6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615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21C75-16CD-410C-B3D9-A39DF2F23D44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39CE4-18E3-47D5-B3F1-FEFB59D9A6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79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21C75-16CD-410C-B3D9-A39DF2F23D44}" type="datetimeFigureOut">
              <a:rPr lang="en-US" smtClean="0"/>
              <a:t>12/8/2016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39CE4-18E3-47D5-B3F1-FEFB59D9A6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54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b="1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CABF15-4946-4091-BF3B-E0C1008FDA4F}" type="slidenum">
              <a:rPr lang="en-US" b="1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40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slide" Target="slide2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4.xml"/><Relationship Id="rId7" Type="http://schemas.openxmlformats.org/officeDocument/2006/relationships/image" Target="../media/image1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5.xml"/><Relationship Id="rId7" Type="http://schemas.openxmlformats.org/officeDocument/2006/relationships/image" Target="../media/image12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3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ri.rs/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slide" Target="slide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187624" y="4581128"/>
            <a:ext cx="6400800" cy="2016224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sr-Cyrl-R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sr-Cyrl-RS" sz="28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r-Cyrl-RS" sz="2800" dirty="0" smtClean="0">
                <a:solidFill>
                  <a:schemeClr val="tx2">
                    <a:lumMod val="75000"/>
                  </a:schemeClr>
                </a:solidFill>
              </a:rPr>
              <a:t>Радулка Урошевић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sr-Cyrl-RS" sz="2800" dirty="0" smtClean="0">
                <a:solidFill>
                  <a:schemeClr val="tx2">
                    <a:lumMod val="75000"/>
                  </a:schemeClr>
                </a:solidFill>
              </a:rPr>
              <a:t>Врховни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државни ревизо</a:t>
            </a:r>
            <a:r>
              <a:rPr lang="sr-Cyrl-RS" sz="2800" dirty="0" smtClean="0">
                <a:solidFill>
                  <a:schemeClr val="tx2">
                    <a:lumMod val="75000"/>
                  </a:schemeClr>
                </a:solidFill>
              </a:rPr>
              <a:t>р</a:t>
            </a:r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1" y="2708920"/>
            <a:ext cx="876166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ФИНАНСИЈСКА ДИСЦИПЛИНА У ТРОШЕЊУ </a:t>
            </a:r>
            <a:endParaRPr lang="en-US" sz="2800" b="1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ЈАВНИХ СРЕДСТАВА КОД КОРИСНИКА СРЕДСТАВА РЕПУБЛИЧКОГ ФОНДА ЗА ЗДРАВСТВЕНО ОСИГУРАЊЕ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Cyrl-RS" sz="2600" i="1" dirty="0" smtClean="0">
                <a:solidFill>
                  <a:schemeClr val="tx2">
                    <a:lumMod val="75000"/>
                  </a:schemeClr>
                </a:solidFill>
              </a:rPr>
              <a:t>Сектор </a:t>
            </a:r>
            <a:r>
              <a:rPr lang="sr-Cyrl-RS" sz="2600" i="1" dirty="0">
                <a:solidFill>
                  <a:schemeClr val="tx2">
                    <a:lumMod val="75000"/>
                  </a:schemeClr>
                </a:solidFill>
              </a:rPr>
              <a:t>за ревизију организација обавезног социјалног </a:t>
            </a:r>
            <a:r>
              <a:rPr lang="sr-Cyrl-RS" sz="2600" i="1" dirty="0" smtClean="0">
                <a:solidFill>
                  <a:schemeClr val="tx2">
                    <a:lumMod val="75000"/>
                  </a:schemeClr>
                </a:solidFill>
              </a:rPr>
              <a:t>осигурања</a:t>
            </a:r>
            <a:endParaRPr lang="sr-Cyrl-RS" sz="26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619" y="1352263"/>
            <a:ext cx="736957" cy="736957"/>
          </a:xfrm>
          <a:prstGeom prst="rect">
            <a:avLst/>
          </a:prstGeom>
        </p:spPr>
      </p:pic>
      <p:pic>
        <p:nvPicPr>
          <p:cNvPr id="43" name="Picture 42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03414"/>
            <a:ext cx="785805" cy="78580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-16485" y="125906"/>
            <a:ext cx="79024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sr-Cyrl-RS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МИШЉЕЊА – КОРИСНИЦИ СРЕДСТАВА РФЗО</a:t>
            </a:r>
            <a:endParaRPr lang="en-US" sz="2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162964" y="991625"/>
            <a:ext cx="2939247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"/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ПРАВИЛНОСТ  ПОСЛОВАЊА</a:t>
            </a:r>
            <a:endParaRPr lang="sr-Cyrl-C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4" name="Rectangle 33">
            <a:hlinkClick r:id="" action="ppaction://noaction"/>
          </p:cNvPr>
          <p:cNvSpPr/>
          <p:nvPr/>
        </p:nvSpPr>
        <p:spPr>
          <a:xfrm>
            <a:off x="6181143" y="1480885"/>
            <a:ext cx="900000" cy="6083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lvl="0" algn="ctr"/>
            <a:r>
              <a:rPr lang="sr-Cyrl-RS" sz="1400" dirty="0" smtClean="0">
                <a:solidFill>
                  <a:schemeClr val="tx2">
                    <a:lumMod val="75000"/>
                  </a:schemeClr>
                </a:solidFill>
              </a:rPr>
              <a:t>Позитивно</a:t>
            </a:r>
            <a:endParaRPr lang="en-GB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6" name="Rectangle 35">
            <a:hlinkClick r:id="" action="ppaction://noaction"/>
          </p:cNvPr>
          <p:cNvSpPr/>
          <p:nvPr/>
        </p:nvSpPr>
        <p:spPr>
          <a:xfrm>
            <a:off x="7164288" y="1480885"/>
            <a:ext cx="900000" cy="6083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bIns="72000" rtlCol="0" anchor="ctr"/>
          <a:lstStyle/>
          <a:p>
            <a:pPr lvl="0" algn="ctr"/>
            <a:r>
              <a:rPr lang="sr-Cyrl-RS" sz="1400" dirty="0" smtClean="0">
                <a:solidFill>
                  <a:schemeClr val="tx2">
                    <a:lumMod val="75000"/>
                  </a:schemeClr>
                </a:solidFill>
              </a:rPr>
              <a:t>М</a:t>
            </a:r>
            <a:r>
              <a:rPr lang="sr-Latn-CS" sz="1400" dirty="0" smtClean="0">
                <a:solidFill>
                  <a:schemeClr val="tx2">
                    <a:lumMod val="75000"/>
                  </a:schemeClr>
                </a:solidFill>
              </a:rPr>
              <a:t>ишљење </a:t>
            </a:r>
            <a:r>
              <a:rPr lang="sr-Latn-CS" sz="1400" dirty="0">
                <a:solidFill>
                  <a:schemeClr val="tx2">
                    <a:lumMod val="75000"/>
                  </a:schemeClr>
                </a:solidFill>
              </a:rPr>
              <a:t>са резервом </a:t>
            </a:r>
            <a:endParaRPr lang="en-GB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7" name="Rectangle 36">
            <a:hlinkClick r:id="" action="ppaction://noaction"/>
          </p:cNvPr>
          <p:cNvSpPr/>
          <p:nvPr/>
        </p:nvSpPr>
        <p:spPr>
          <a:xfrm>
            <a:off x="8136496" y="1469463"/>
            <a:ext cx="900000" cy="61975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lvl="0" algn="ctr"/>
            <a:r>
              <a:rPr lang="sr-Cyrl-RS" sz="1400" dirty="0" smtClean="0">
                <a:solidFill>
                  <a:schemeClr val="tx2">
                    <a:lumMod val="75000"/>
                  </a:schemeClr>
                </a:solidFill>
              </a:rPr>
              <a:t>Негативно</a:t>
            </a:r>
            <a:endParaRPr lang="en-GB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043746" y="1015414"/>
            <a:ext cx="2978896" cy="36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fontAlgn="b"/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ФИНАНСИЈСКИ ИЗВЕШТАЈИ</a:t>
            </a:r>
            <a:endParaRPr lang="sr-Cyrl-C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2" name="Rectangle 41">
            <a:hlinkClick r:id="" action="ppaction://noaction"/>
          </p:cNvPr>
          <p:cNvSpPr/>
          <p:nvPr/>
        </p:nvSpPr>
        <p:spPr>
          <a:xfrm>
            <a:off x="3107472" y="1463103"/>
            <a:ext cx="900000" cy="6261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lvl="0" algn="ctr"/>
            <a:r>
              <a:rPr lang="sr-Cyrl-RS" sz="1400" dirty="0" smtClean="0">
                <a:solidFill>
                  <a:schemeClr val="tx2">
                    <a:lumMod val="75000"/>
                  </a:schemeClr>
                </a:solidFill>
              </a:rPr>
              <a:t>Позитивно</a:t>
            </a:r>
            <a:endParaRPr lang="en-GB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4" name="Rectangle 43">
            <a:hlinkClick r:id="" action="ppaction://noaction"/>
          </p:cNvPr>
          <p:cNvSpPr/>
          <p:nvPr/>
        </p:nvSpPr>
        <p:spPr>
          <a:xfrm>
            <a:off x="4093640" y="1496392"/>
            <a:ext cx="900000" cy="5928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lvl="0" algn="ctr"/>
            <a:r>
              <a:rPr lang="sr-Cyrl-RS" sz="1400" dirty="0" smtClean="0">
                <a:solidFill>
                  <a:schemeClr val="tx2">
                    <a:lumMod val="75000"/>
                  </a:schemeClr>
                </a:solidFill>
              </a:rPr>
              <a:t>М</a:t>
            </a:r>
            <a:r>
              <a:rPr lang="sr-Latn-CS" sz="1400" dirty="0" smtClean="0">
                <a:solidFill>
                  <a:schemeClr val="tx2">
                    <a:lumMod val="75000"/>
                  </a:schemeClr>
                </a:solidFill>
              </a:rPr>
              <a:t>ишљење </a:t>
            </a:r>
            <a:r>
              <a:rPr lang="sr-Latn-CS" sz="1400" dirty="0">
                <a:solidFill>
                  <a:schemeClr val="tx2">
                    <a:lumMod val="75000"/>
                  </a:schemeClr>
                </a:solidFill>
              </a:rPr>
              <a:t>са резервом </a:t>
            </a:r>
            <a:endParaRPr lang="en-GB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" name="Rectangle 44">
            <a:hlinkClick r:id="" action="ppaction://noaction"/>
          </p:cNvPr>
          <p:cNvSpPr/>
          <p:nvPr/>
        </p:nvSpPr>
        <p:spPr>
          <a:xfrm>
            <a:off x="5111418" y="1480885"/>
            <a:ext cx="900000" cy="6083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lvl="0" algn="ctr"/>
            <a:r>
              <a:rPr lang="sr-Cyrl-RS" sz="1400" dirty="0" smtClean="0">
                <a:solidFill>
                  <a:schemeClr val="tx2">
                    <a:lumMod val="75000"/>
                  </a:schemeClr>
                </a:solidFill>
              </a:rPr>
              <a:t>Негативно</a:t>
            </a:r>
            <a:endParaRPr lang="en-GB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040151"/>
              </p:ext>
            </p:extLst>
          </p:nvPr>
        </p:nvGraphicFramePr>
        <p:xfrm>
          <a:off x="-16485" y="2276872"/>
          <a:ext cx="9118696" cy="4648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3563"/>
                <a:gridCol w="955204"/>
                <a:gridCol w="1028681"/>
                <a:gridCol w="1102159"/>
                <a:gridCol w="1028681"/>
                <a:gridCol w="1028681"/>
                <a:gridCol w="881727"/>
              </a:tblGrid>
              <a:tr h="4414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Градски завод за хитну медицинску помоћ Београд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√</a:t>
                      </a:r>
                      <a:endParaRPr lang="en-US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√</a:t>
                      </a:r>
                      <a:endParaRPr lang="en-US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68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Дом</a:t>
                      </a:r>
                      <a:r>
                        <a:rPr lang="sr-Cyrl-CS" sz="12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 здравља </a:t>
                      </a:r>
                      <a:r>
                        <a:rPr lang="sr-Cyrl-CS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 Нови Сад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√</a:t>
                      </a:r>
                      <a:endParaRPr lang="en-US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√</a:t>
                      </a:r>
                      <a:endParaRPr lang="en-US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2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Дом</a:t>
                      </a:r>
                      <a:r>
                        <a:rPr lang="sr-Cyrl-CS" sz="12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 здравља </a:t>
                      </a:r>
                      <a:r>
                        <a:rPr lang="ru-RU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 Ниш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√</a:t>
                      </a:r>
                      <a:endParaRPr lang="en-US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√</a:t>
                      </a:r>
                      <a:endParaRPr lang="en-US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2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Дом</a:t>
                      </a:r>
                      <a:r>
                        <a:rPr lang="sr-Cyrl-CS" sz="12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 здравља </a:t>
                      </a:r>
                      <a:r>
                        <a:rPr lang="sr-Cyrl-CS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 Крушевац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√</a:t>
                      </a:r>
                      <a:endParaRPr lang="en-US" sz="1800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√</a:t>
                      </a:r>
                      <a:endParaRPr lang="en-US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2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Апотека Панчево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У ТОКУ</a:t>
                      </a:r>
                      <a:endParaRPr lang="en-US" sz="12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У ТОКУ</a:t>
                      </a:r>
                      <a:endParaRPr lang="en-US" sz="12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14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Специјална болница „Меркур“ Врњачка бања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√</a:t>
                      </a:r>
                      <a:endParaRPr lang="en-US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√</a:t>
                      </a:r>
                      <a:endParaRPr lang="en-US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14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Calibri"/>
                          <a:cs typeface="Times New Roman" panose="02020603050405020304" pitchFamily="18" charset="0"/>
                        </a:rPr>
                        <a:t>Специјална болница за  рехабилитацију „Бања Ковиљача“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√</a:t>
                      </a:r>
                      <a:endParaRPr lang="en-US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√</a:t>
                      </a:r>
                      <a:endParaRPr lang="en-US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21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</a:rPr>
                        <a:t>Институт за рехабилитацију Београд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У ТОКУ</a:t>
                      </a:r>
                      <a:endParaRPr lang="en-US" sz="12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У ТОКУ</a:t>
                      </a:r>
                      <a:endParaRPr lang="en-US" sz="12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41498">
                <a:tc>
                  <a:txBody>
                    <a:bodyPr/>
                    <a:lstStyle/>
                    <a:p>
                      <a:pPr lvl="0"/>
                      <a:r>
                        <a:rPr lang="sr-Cyrl-RS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Институт за вирусологију, вакцине и серуме „Торлак“</a:t>
                      </a:r>
                      <a:endParaRPr lang="en-US" sz="1200" b="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√</a:t>
                      </a:r>
                      <a:endParaRPr lang="en-US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√</a:t>
                      </a:r>
                      <a:endParaRPr lang="en-US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2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Градски завод за јавно здравље Београд</a:t>
                      </a:r>
                      <a:endParaRPr lang="en-US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√</a:t>
                      </a:r>
                      <a:endParaRPr lang="en-US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√</a:t>
                      </a:r>
                      <a:endParaRPr lang="en-US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216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Институт за јавно здравље Војводине</a:t>
                      </a:r>
                      <a:endParaRPr lang="en-US" sz="1200" b="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√</a:t>
                      </a:r>
                      <a:endParaRPr lang="en-US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√</a:t>
                      </a:r>
                      <a:endParaRPr lang="en-US" sz="18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826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7504" y="0"/>
            <a:ext cx="777686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Cyrl-RS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sr-Cyrl-RS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ОСНОВ ЗА ИЗРАЖАВАЊЕ МИШЉЕЊА</a:t>
            </a:r>
            <a:endParaRPr lang="en-US" sz="2800" dirty="0">
              <a:solidFill>
                <a:schemeClr val="bg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07504" y="1844824"/>
            <a:ext cx="8685856" cy="3744415"/>
            <a:chOff x="107504" y="1700808"/>
            <a:chExt cx="8793360" cy="2830402"/>
          </a:xfrm>
        </p:grpSpPr>
        <p:sp>
          <p:nvSpPr>
            <p:cNvPr id="4" name="Rectangle 3"/>
            <p:cNvSpPr/>
            <p:nvPr/>
          </p:nvSpPr>
          <p:spPr>
            <a:xfrm>
              <a:off x="107505" y="1700808"/>
              <a:ext cx="5321644" cy="50405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/>
                <a:t>ВРСТЕ РЕВИЗИЈЕ</a:t>
              </a:r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647846" y="1700808"/>
              <a:ext cx="1876482" cy="50405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sz="1600" dirty="0" smtClean="0"/>
                <a:t>ИЗНОС </a:t>
              </a:r>
            </a:p>
            <a:p>
              <a:pPr algn="ctr"/>
              <a:r>
                <a:rPr lang="sr-Cyrl-RS" sz="1600" dirty="0" smtClean="0"/>
                <a:t>НЕПРАВИЛНОСТИ</a:t>
              </a:r>
              <a:endParaRPr lang="en-US" sz="16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676728" y="1700808"/>
              <a:ext cx="1224136" cy="50405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/>
                <a:t>%</a:t>
              </a:r>
              <a:endParaRPr lang="en-US" dirty="0"/>
            </a:p>
          </p:txBody>
        </p:sp>
        <p:pic>
          <p:nvPicPr>
            <p:cNvPr id="1026" name="Picture 2" descr="D:\Slike\Slike za ppp\porez_b[1].jpg"/>
            <p:cNvPicPr>
              <a:picLocks noChangeAspect="1" noChangeArrowheads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2420888"/>
              <a:ext cx="1182701" cy="8640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D:\Slike\Slike za ppp\porez_b[1].jpg"/>
            <p:cNvPicPr>
              <a:picLocks noChangeAspect="1" noChangeArrowheads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3528468"/>
              <a:ext cx="1270668" cy="9283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7792560" y="2564904"/>
              <a:ext cx="936000" cy="86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sz="2800" dirty="0" smtClean="0">
                  <a:solidFill>
                    <a:schemeClr val="tx2">
                      <a:lumMod val="75000"/>
                    </a:schemeClr>
                  </a:solidFill>
                </a:rPr>
                <a:t>46%</a:t>
              </a:r>
              <a:endParaRPr lang="en-US" sz="28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820796" y="3655420"/>
              <a:ext cx="936000" cy="86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sz="2800" dirty="0" smtClean="0">
                  <a:solidFill>
                    <a:schemeClr val="tx2">
                      <a:lumMod val="75000"/>
                    </a:schemeClr>
                  </a:solidFill>
                </a:rPr>
                <a:t>54%</a:t>
              </a:r>
              <a:endParaRPr lang="en-US" sz="28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647847" y="2564904"/>
              <a:ext cx="1732414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sz="2800" dirty="0" smtClean="0">
                  <a:solidFill>
                    <a:schemeClr val="tx2">
                      <a:lumMod val="75000"/>
                    </a:schemeClr>
                  </a:solidFill>
                </a:rPr>
                <a:t>0,99</a:t>
              </a:r>
              <a:endParaRPr lang="en-US" sz="28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647847" y="3667210"/>
              <a:ext cx="1746539" cy="864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sz="2800" dirty="0" smtClean="0">
                  <a:solidFill>
                    <a:schemeClr val="tx2">
                      <a:lumMod val="75000"/>
                    </a:schemeClr>
                  </a:solidFill>
                </a:rPr>
                <a:t>1,18</a:t>
              </a:r>
              <a:endParaRPr lang="en-US" sz="28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763688" y="2564904"/>
              <a:ext cx="3155166" cy="8640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tx2">
                      <a:lumMod val="75000"/>
                    </a:schemeClr>
                  </a:solidFill>
                </a:rPr>
                <a:t>РЕВИЗИЈА ФИНАНСИЈСКИХ ИЗВЕШТАЈА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774859" y="3667210"/>
              <a:ext cx="3393292" cy="8640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Cyrl-RS" dirty="0" smtClean="0">
                  <a:solidFill>
                    <a:schemeClr val="tx2">
                      <a:lumMod val="75000"/>
                    </a:schemeClr>
                  </a:solidFill>
                </a:rPr>
                <a:t>РЕВИЗИЈА ПРАВИЛНОСТИ ПОСЛОВАЊА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550996" y="6309320"/>
            <a:ext cx="1725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200" dirty="0">
                <a:solidFill>
                  <a:schemeClr val="tx2">
                    <a:lumMod val="75000"/>
                  </a:schemeClr>
                </a:solidFill>
              </a:rPr>
              <a:t>у</a:t>
            </a:r>
            <a:r>
              <a:rPr lang="sr-Cyrl-RS" sz="1200" dirty="0" smtClean="0">
                <a:solidFill>
                  <a:schemeClr val="tx2">
                    <a:lumMod val="75000"/>
                  </a:schemeClr>
                </a:solidFill>
              </a:rPr>
              <a:t> милијардама динара</a:t>
            </a:r>
            <a:endParaRPr 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26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156016"/>
            <a:ext cx="788436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2000" dirty="0">
                <a:solidFill>
                  <a:schemeClr val="bg1"/>
                </a:solidFill>
                <a:cs typeface="Times New Roman" panose="02020603050405020304" pitchFamily="18" charset="0"/>
              </a:rPr>
              <a:t>ОСНОВ ЗА </a:t>
            </a:r>
            <a:r>
              <a:rPr lang="sr-Cyrl-RS" sz="2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МИШЉЕЊЕ НА </a:t>
            </a:r>
            <a:r>
              <a:rPr lang="sr-Cyrl-RS" sz="2000" dirty="0">
                <a:solidFill>
                  <a:schemeClr val="bg1"/>
                </a:solidFill>
                <a:cs typeface="Times New Roman" panose="02020603050405020304" pitchFamily="18" charset="0"/>
              </a:rPr>
              <a:t>ФИНАНСИЈСКЕ </a:t>
            </a:r>
            <a:r>
              <a:rPr lang="sr-Cyrl-RS" sz="2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ИЗВЕШТАЈЕ </a:t>
            </a:r>
          </a:p>
          <a:p>
            <a:r>
              <a:rPr lang="sr-Cyrl-RS" sz="2000" dirty="0" smtClean="0">
                <a:solidFill>
                  <a:schemeClr val="bg1"/>
                </a:solidFill>
              </a:rPr>
              <a:t>КОД КОРИСНИКА СРЕДСТАВА РФЗО-а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917280858"/>
              </p:ext>
            </p:extLst>
          </p:nvPr>
        </p:nvGraphicFramePr>
        <p:xfrm>
          <a:off x="179512" y="1268760"/>
          <a:ext cx="10166513" cy="55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144598559"/>
              </p:ext>
            </p:extLst>
          </p:nvPr>
        </p:nvGraphicFramePr>
        <p:xfrm>
          <a:off x="5868144" y="2420888"/>
          <a:ext cx="381642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987824" y="6565994"/>
            <a:ext cx="15121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100" dirty="0" smtClean="0">
                <a:solidFill>
                  <a:schemeClr val="tx2">
                    <a:lumMod val="75000"/>
                  </a:schemeClr>
                </a:solidFill>
              </a:rPr>
              <a:t>у милионима динара</a:t>
            </a:r>
            <a:endParaRPr lang="en-US" sz="11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26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16632"/>
            <a:ext cx="781236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2200" dirty="0">
                <a:solidFill>
                  <a:schemeClr val="bg1"/>
                </a:solidFill>
                <a:cs typeface="Times New Roman" panose="02020603050405020304" pitchFamily="18" charset="0"/>
              </a:rPr>
              <a:t>ОСНОВ ЗА МИШЉЕЊЕ </a:t>
            </a:r>
            <a:r>
              <a:rPr lang="sr-Cyrl-RS" sz="22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НА </a:t>
            </a:r>
            <a:r>
              <a:rPr lang="sr-Cyrl-RS" sz="2200" dirty="0">
                <a:solidFill>
                  <a:schemeClr val="bg1"/>
                </a:solidFill>
                <a:cs typeface="Times New Roman" panose="02020603050405020304" pitchFamily="18" charset="0"/>
              </a:rPr>
              <a:t>ФИНАНСИЈСКЕ ИЗВЕШТАЈЕ </a:t>
            </a:r>
            <a:endParaRPr lang="sr-Cyrl-RS" sz="2200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r>
              <a:rPr lang="sr-Cyrl-RS" sz="2200" dirty="0" smtClean="0">
                <a:solidFill>
                  <a:schemeClr val="bg1"/>
                </a:solidFill>
              </a:rPr>
              <a:t>КОД </a:t>
            </a:r>
            <a:r>
              <a:rPr lang="sr-Cyrl-RS" sz="2200" dirty="0">
                <a:solidFill>
                  <a:schemeClr val="bg1"/>
                </a:solidFill>
              </a:rPr>
              <a:t>КОРИСНИКА СРЕДСТАВА РФЗО-а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348" y="1699507"/>
            <a:ext cx="1944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b="1" dirty="0" smtClean="0">
                <a:solidFill>
                  <a:schemeClr val="accent6">
                    <a:lumMod val="75000"/>
                  </a:schemeClr>
                </a:solidFill>
              </a:rPr>
              <a:t>НЕПРАВИЛНОСТ:</a:t>
            </a:r>
          </a:p>
          <a:p>
            <a:pPr lvl="0"/>
            <a:endParaRPr lang="sr-Cyrl-RS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sr-Cyrl-RS" i="1" dirty="0" smtClean="0">
                <a:solidFill>
                  <a:schemeClr val="accent6">
                    <a:lumMod val="75000"/>
                  </a:schemeClr>
                </a:solidFill>
              </a:rPr>
              <a:t>ИСКАЗАНО </a:t>
            </a:r>
            <a:r>
              <a:rPr lang="sr-Cyrl-RS" i="1" dirty="0">
                <a:solidFill>
                  <a:schemeClr val="accent6">
                    <a:lumMod val="75000"/>
                  </a:schemeClr>
                </a:solidFill>
              </a:rPr>
              <a:t>У </a:t>
            </a:r>
            <a:r>
              <a:rPr lang="sr-Cyrl-RS" i="1" dirty="0" smtClean="0">
                <a:solidFill>
                  <a:schemeClr val="accent6">
                    <a:lumMod val="75000"/>
                  </a:schemeClr>
                </a:solidFill>
              </a:rPr>
              <a:t>МАЊЕМ </a:t>
            </a:r>
            <a:r>
              <a:rPr lang="sr-Cyrl-RS" i="1" dirty="0">
                <a:solidFill>
                  <a:schemeClr val="accent6">
                    <a:lumMod val="75000"/>
                  </a:schemeClr>
                </a:solidFill>
              </a:rPr>
              <a:t>ИЗНОСУ </a:t>
            </a:r>
            <a:endParaRPr lang="en-US" i="1" dirty="0"/>
          </a:p>
          <a:p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887822"/>
              </p:ext>
            </p:extLst>
          </p:nvPr>
        </p:nvGraphicFramePr>
        <p:xfrm>
          <a:off x="2086564" y="1052737"/>
          <a:ext cx="6733908" cy="5798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33908"/>
              </a:tblGrid>
              <a:tr h="2016223">
                <a:tc>
                  <a:txBody>
                    <a:bodyPr/>
                    <a:lstStyle/>
                    <a:p>
                      <a:pPr algn="just"/>
                      <a:r>
                        <a:rPr lang="ru-RU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sr-Cyrl-R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ефинансијск</a:t>
                      </a:r>
                      <a:r>
                        <a:rPr lang="en-U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имовин</a:t>
                      </a:r>
                      <a:r>
                        <a:rPr lang="en-U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ru-RU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r>
                        <a:rPr lang="ru-RU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капитал:</a:t>
                      </a:r>
                      <a:endParaRPr lang="ru-RU" sz="20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Tx/>
                        <a:buChar char="-"/>
                      </a:pPr>
                      <a:r>
                        <a:rPr lang="ru-RU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вредност капиталног одржавања зграда и </a:t>
                      </a:r>
                      <a:r>
                        <a:rPr lang="ru-RU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објеката</a:t>
                      </a:r>
                      <a:endParaRPr lang="en-US" sz="2000" b="0" kern="1200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Tx/>
                        <a:buChar char="-"/>
                      </a:pPr>
                      <a:r>
                        <a:rPr lang="sr-Cyrl-R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због </a:t>
                      </a:r>
                      <a:r>
                        <a:rPr lang="sr-Cyrl-R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обрачуна амортизације опреме по стопама које нису у складу са прописаним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7237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</a:t>
                      </a:r>
                      <a:r>
                        <a:rPr lang="en-US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алихе лекова</a:t>
                      </a:r>
                      <a:r>
                        <a:rPr lang="sr-Cyrl-RS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материјала: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r-Cyrl-RS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 приручним магацинима,</a:t>
                      </a:r>
                      <a:r>
                        <a:rPr lang="sr-Cyrl-RS" sz="20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r-Cyrl-RS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лабораторијама </a:t>
                      </a:r>
                      <a:r>
                        <a:rPr lang="sr-Cyrl-RS" sz="20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sr-Cyrl-RS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код екипа </a:t>
                      </a:r>
                      <a:r>
                        <a:rPr lang="en-US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хитне медицинске помоћи</a:t>
                      </a:r>
                      <a:r>
                        <a:rPr lang="sr-Cyrl-RS" sz="20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због погрешног књижења укалкулисане разлике у цени</a:t>
                      </a:r>
                      <a:r>
                        <a:rPr lang="ru-RU" sz="2000" b="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0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0949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Обавезе за неевидентиране обавезе за камате и трошкове спора по основу правоснажних судских пресуда </a:t>
                      </a:r>
                    </a:p>
                    <a:p>
                      <a:pPr algn="just"/>
                      <a:endParaRPr lang="en-US" sz="20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36954868"/>
              </p:ext>
            </p:extLst>
          </p:nvPr>
        </p:nvGraphicFramePr>
        <p:xfrm>
          <a:off x="-180528" y="3645024"/>
          <a:ext cx="2304256" cy="158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1304287462"/>
              </p:ext>
            </p:extLst>
          </p:nvPr>
        </p:nvGraphicFramePr>
        <p:xfrm>
          <a:off x="-468560" y="3266645"/>
          <a:ext cx="266429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11560" y="4756502"/>
            <a:ext cx="862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bg1"/>
                </a:solidFill>
              </a:rPr>
              <a:t>29%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60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16632"/>
            <a:ext cx="781236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2200" dirty="0">
                <a:solidFill>
                  <a:schemeClr val="bg1"/>
                </a:solidFill>
                <a:cs typeface="Times New Roman" panose="02020603050405020304" pitchFamily="18" charset="0"/>
              </a:rPr>
              <a:t>ОСНОВ ЗА МИШЉЕЊЕ </a:t>
            </a:r>
            <a:r>
              <a:rPr lang="sr-Cyrl-RS" sz="22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НА </a:t>
            </a:r>
            <a:r>
              <a:rPr lang="sr-Cyrl-RS" sz="2200" dirty="0">
                <a:solidFill>
                  <a:schemeClr val="bg1"/>
                </a:solidFill>
                <a:cs typeface="Times New Roman" panose="02020603050405020304" pitchFamily="18" charset="0"/>
              </a:rPr>
              <a:t>ФИНАНСИЈСКЕ </a:t>
            </a:r>
            <a:r>
              <a:rPr lang="sr-Cyrl-RS" sz="22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ИЗВЕШТАЈЕ</a:t>
            </a:r>
          </a:p>
          <a:p>
            <a:r>
              <a:rPr lang="sr-Cyrl-RS" sz="22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sr-Cyrl-RS" sz="2200" dirty="0">
                <a:solidFill>
                  <a:schemeClr val="bg1"/>
                </a:solidFill>
              </a:rPr>
              <a:t>КОД КОРИСНИКА СРЕДСТАВА РФЗО-а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1724426"/>
            <a:ext cx="1944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b="1" dirty="0" smtClean="0">
                <a:solidFill>
                  <a:schemeClr val="accent6">
                    <a:lumMod val="75000"/>
                  </a:schemeClr>
                </a:solidFill>
              </a:rPr>
              <a:t>НЕПРАВИЛНОСТ:  </a:t>
            </a:r>
          </a:p>
          <a:p>
            <a:pPr lvl="0"/>
            <a:endParaRPr lang="sr-Cyrl-RS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r>
              <a:rPr lang="sr-Cyrl-RS" i="1" dirty="0" smtClean="0">
                <a:solidFill>
                  <a:schemeClr val="accent6">
                    <a:lumMod val="75000"/>
                  </a:schemeClr>
                </a:solidFill>
              </a:rPr>
              <a:t>ИСКАЗАНО У </a:t>
            </a:r>
            <a:r>
              <a:rPr lang="sr-Cyrl-RS" i="1" dirty="0">
                <a:solidFill>
                  <a:schemeClr val="accent6">
                    <a:lumMod val="75000"/>
                  </a:schemeClr>
                </a:solidFill>
              </a:rPr>
              <a:t>ВЕЋЕМ ИЗНОСУ </a:t>
            </a:r>
            <a:endParaRPr lang="en-US" i="1" dirty="0"/>
          </a:p>
          <a:p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281354"/>
              </p:ext>
            </p:extLst>
          </p:nvPr>
        </p:nvGraphicFramePr>
        <p:xfrm>
          <a:off x="2172996" y="1124743"/>
          <a:ext cx="6563072" cy="55432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3072"/>
              </a:tblGrid>
              <a:tr h="1152129">
                <a:tc>
                  <a:txBody>
                    <a:bodyPr/>
                    <a:lstStyle/>
                    <a:p>
                      <a:pPr algn="just"/>
                      <a:r>
                        <a:rPr lang="sr-Cyrl-R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r>
                        <a:rPr lang="en-U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екућ</a:t>
                      </a:r>
                      <a:r>
                        <a:rPr lang="sr-Cyrl-R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en-U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приход</a:t>
                      </a:r>
                      <a:r>
                        <a:rPr lang="sr-Cyrl-R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en-U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изда</a:t>
                      </a:r>
                      <a:r>
                        <a:rPr lang="sr-Cyrl-R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ци</a:t>
                      </a:r>
                      <a:r>
                        <a:rPr lang="en-U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 нефинансијску имовину за вредност изведених радова на адаптацији које је </a:t>
                      </a:r>
                      <a:r>
                        <a:rPr lang="sr-Cyrl-R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надлежно министарство</a:t>
                      </a:r>
                      <a:r>
                        <a:rPr lang="en-U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платило директно извођачу радова</a:t>
                      </a:r>
                      <a:endParaRPr lang="en-US" sz="22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55673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r>
                        <a:rPr lang="en-U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екућ</a:t>
                      </a:r>
                      <a:r>
                        <a:rPr lang="sr-Cyrl-R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en-U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расход</a:t>
                      </a:r>
                      <a:r>
                        <a:rPr lang="sr-Cyrl-R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sr-Cyrl-RS" sz="2200" b="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</a:t>
                      </a:r>
                      <a:r>
                        <a:rPr lang="en-U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бог неправилног књиже</a:t>
                      </a:r>
                      <a:r>
                        <a:rPr lang="sr-Cyrl-R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ња</a:t>
                      </a:r>
                      <a:r>
                        <a:rPr lang="en-U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ПДВ-а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259534">
                <a:tc>
                  <a:txBody>
                    <a:bodyPr/>
                    <a:lstStyle/>
                    <a:p>
                      <a:pPr algn="just"/>
                      <a:r>
                        <a:rPr lang="ru-RU" sz="2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Буџетски дефицит</a:t>
                      </a:r>
                      <a:r>
                        <a:rPr lang="ru-RU" sz="22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за износ амортизације која је исказана </a:t>
                      </a:r>
                      <a:r>
                        <a:rPr lang="ru-RU" sz="2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изнад оствареног вишка прихода и примања од продаје нефинансијске имовине из осталих извора</a:t>
                      </a:r>
                      <a:endParaRPr lang="en-US" sz="22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25173">
                <a:tc>
                  <a:txBody>
                    <a:bodyPr/>
                    <a:lstStyle/>
                    <a:p>
                      <a:pPr algn="just"/>
                      <a:r>
                        <a:rPr lang="sr-Cyrl-R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r>
                        <a:rPr lang="en-U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прем</a:t>
                      </a:r>
                      <a:r>
                        <a:rPr lang="sr-Cyrl-R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lang="en-U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капитал </a:t>
                      </a:r>
                      <a:r>
                        <a:rPr lang="sr-Cyrl-R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</a:t>
                      </a:r>
                      <a:r>
                        <a:rPr lang="en-U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саобраћајну опрему </a:t>
                      </a:r>
                      <a:r>
                        <a:rPr lang="sr-Cyrl-R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набављену  </a:t>
                      </a:r>
                      <a:r>
                        <a:rPr lang="en-U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лизинг</a:t>
                      </a:r>
                      <a:r>
                        <a:rPr lang="sr-Cyrl-R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ом</a:t>
                      </a:r>
                      <a:endParaRPr lang="en-US" sz="22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8098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Стање имовине за</a:t>
                      </a:r>
                      <a:r>
                        <a:rPr lang="ru-RU" sz="22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вредност </a:t>
                      </a:r>
                      <a:r>
                        <a:rPr lang="ru-RU" sz="2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зграда и објекта</a:t>
                      </a:r>
                      <a:r>
                        <a:rPr lang="ru-RU" sz="22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ru-RU" sz="22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који нису у власништву здравствене установе</a:t>
                      </a:r>
                    </a:p>
                    <a:p>
                      <a:pPr algn="just"/>
                      <a:endParaRPr lang="en-US" sz="22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1141628933"/>
              </p:ext>
            </p:extLst>
          </p:nvPr>
        </p:nvGraphicFramePr>
        <p:xfrm>
          <a:off x="-180528" y="3645024"/>
          <a:ext cx="2304256" cy="158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1722383603"/>
              </p:ext>
            </p:extLst>
          </p:nvPr>
        </p:nvGraphicFramePr>
        <p:xfrm>
          <a:off x="-324544" y="3429000"/>
          <a:ext cx="266429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5127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16632"/>
            <a:ext cx="781236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2200" dirty="0">
                <a:solidFill>
                  <a:schemeClr val="bg1"/>
                </a:solidFill>
                <a:cs typeface="Times New Roman" panose="02020603050405020304" pitchFamily="18" charset="0"/>
              </a:rPr>
              <a:t>ОСНОВ ЗА МИШЉЕЊЕ </a:t>
            </a:r>
            <a:r>
              <a:rPr lang="sr-Cyrl-RS" sz="22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НА </a:t>
            </a:r>
            <a:r>
              <a:rPr lang="sr-Cyrl-RS" sz="2200" dirty="0">
                <a:solidFill>
                  <a:schemeClr val="bg1"/>
                </a:solidFill>
                <a:cs typeface="Times New Roman" panose="02020603050405020304" pitchFamily="18" charset="0"/>
              </a:rPr>
              <a:t>ФИНАНСИЈСКЕ ИЗВЕШТАЈЕ </a:t>
            </a:r>
            <a:endParaRPr lang="sr-Cyrl-RS" sz="2200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r>
              <a:rPr lang="sr-Cyrl-RS" sz="2200" dirty="0" smtClean="0">
                <a:solidFill>
                  <a:schemeClr val="bg1"/>
                </a:solidFill>
              </a:rPr>
              <a:t>КОД </a:t>
            </a:r>
            <a:r>
              <a:rPr lang="sr-Cyrl-RS" sz="2200" dirty="0">
                <a:solidFill>
                  <a:schemeClr val="bg1"/>
                </a:solidFill>
              </a:rPr>
              <a:t>КОРИСНИКА СРЕДСТАВА РФЗО-а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3627" y="1412776"/>
            <a:ext cx="19442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b="1" dirty="0" smtClean="0">
                <a:solidFill>
                  <a:schemeClr val="accent6">
                    <a:lumMod val="75000"/>
                  </a:schemeClr>
                </a:solidFill>
              </a:rPr>
              <a:t>НЕПРАВИЛНОСТ:</a:t>
            </a:r>
          </a:p>
          <a:p>
            <a:pPr lvl="0"/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lvl="0"/>
            <a:r>
              <a:rPr lang="sr-Cyrl-RS" i="1" dirty="0" smtClean="0">
                <a:solidFill>
                  <a:schemeClr val="accent6">
                    <a:lumMod val="75000"/>
                  </a:schemeClr>
                </a:solidFill>
              </a:rPr>
              <a:t>ИСКАЗАНО НА ПОГРЕШНОЈ</a:t>
            </a:r>
          </a:p>
          <a:p>
            <a:pPr lvl="0"/>
            <a:r>
              <a:rPr lang="sr-Cyrl-RS" i="1" dirty="0" smtClean="0">
                <a:solidFill>
                  <a:schemeClr val="accent6">
                    <a:lumMod val="75000"/>
                  </a:schemeClr>
                </a:solidFill>
              </a:rPr>
              <a:t>ЕКОНОМСКОЈ</a:t>
            </a:r>
          </a:p>
          <a:p>
            <a:pPr lvl="0"/>
            <a:r>
              <a:rPr lang="sr-Cyrl-RS" i="1" dirty="0" smtClean="0">
                <a:solidFill>
                  <a:schemeClr val="accent6">
                    <a:lumMod val="75000"/>
                  </a:schemeClr>
                </a:solidFill>
              </a:rPr>
              <a:t>КЛАСИФИКАЦИЈИ</a:t>
            </a:r>
            <a:endParaRPr lang="en-US" i="1" dirty="0"/>
          </a:p>
          <a:p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6864756"/>
              </p:ext>
            </p:extLst>
          </p:nvPr>
        </p:nvGraphicFramePr>
        <p:xfrm>
          <a:off x="2267743" y="1124744"/>
          <a:ext cx="6501801" cy="5015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1801"/>
              </a:tblGrid>
              <a:tr h="1152128">
                <a:tc>
                  <a:txBody>
                    <a:bodyPr/>
                    <a:lstStyle/>
                    <a:p>
                      <a:pPr algn="just"/>
                      <a:r>
                        <a:rPr lang="sr-Cyrl-R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en-U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асход</a:t>
                      </a:r>
                      <a:r>
                        <a:rPr lang="sr-Cyrl-R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en-U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 текуће одржавање </a:t>
                      </a:r>
                      <a:r>
                        <a:rPr lang="sr-Cyrl-R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уместо </a:t>
                      </a:r>
                      <a:r>
                        <a:rPr lang="en-U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изда</a:t>
                      </a:r>
                      <a:r>
                        <a:rPr lang="sr-Cyrl-R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ци</a:t>
                      </a:r>
                      <a:r>
                        <a:rPr lang="en-U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 капитално одржавање зграда и објеката</a:t>
                      </a:r>
                      <a:endParaRPr lang="ru-RU" sz="22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 algn="just"/>
                      <a:r>
                        <a:rPr lang="sr-Cyrl-RS" sz="22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en-US" sz="22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асход</a:t>
                      </a:r>
                      <a:r>
                        <a:rPr lang="sr-Cyrl-RS" sz="22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</a:t>
                      </a:r>
                      <a:r>
                        <a:rPr lang="en-US" sz="22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остале трошкове непрофитним институцијама</a:t>
                      </a:r>
                      <a:r>
                        <a:rPr lang="sr-Cyrl-RS" sz="220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уместо </a:t>
                      </a:r>
                      <a:r>
                        <a:rPr lang="en-US" sz="22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дате донације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24836">
                <a:tc>
                  <a:txBody>
                    <a:bodyPr/>
                    <a:lstStyle/>
                    <a:p>
                      <a:pPr algn="just"/>
                      <a:r>
                        <a:rPr lang="sr-Cyrl-R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</a:t>
                      </a:r>
                      <a:r>
                        <a:rPr lang="sr-Latn-RS" sz="2200" b="0" kern="1200" noProof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асход</a:t>
                      </a:r>
                      <a:r>
                        <a:rPr lang="sr-Cyrl-R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за </a:t>
                      </a:r>
                      <a:r>
                        <a:rPr lang="en-U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специјализоване услуге </a:t>
                      </a:r>
                      <a:r>
                        <a:rPr lang="sr-Cyrl-R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200" b="0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рекреацијa</a:t>
                      </a:r>
                      <a:r>
                        <a:rPr lang="en-U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запослених</a:t>
                      </a:r>
                      <a:r>
                        <a:rPr lang="sr-Cyrl-R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уместо </a:t>
                      </a:r>
                      <a:r>
                        <a:rPr lang="en-U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накнаде у натури</a:t>
                      </a:r>
                      <a:endParaRPr lang="sr-Cyrl-RS" sz="22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1428">
                <a:tc>
                  <a:txBody>
                    <a:bodyPr/>
                    <a:lstStyle/>
                    <a:p>
                      <a:pPr algn="just"/>
                      <a:r>
                        <a:rPr lang="ru-RU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Обрачунати неплаћени расходи и издаци</a:t>
                      </a:r>
                      <a:endParaRPr lang="en-US" sz="22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782747048"/>
              </p:ext>
            </p:extLst>
          </p:nvPr>
        </p:nvGraphicFramePr>
        <p:xfrm>
          <a:off x="-180528" y="3645024"/>
          <a:ext cx="2304256" cy="158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1838952153"/>
              </p:ext>
            </p:extLst>
          </p:nvPr>
        </p:nvGraphicFramePr>
        <p:xfrm>
          <a:off x="-360548" y="3353960"/>
          <a:ext cx="266429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1520" y="413675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b="1" dirty="0" smtClean="0">
                <a:solidFill>
                  <a:schemeClr val="bg1"/>
                </a:solidFill>
              </a:rPr>
              <a:t>21%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05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16632"/>
            <a:ext cx="781236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2200" dirty="0">
                <a:solidFill>
                  <a:schemeClr val="bg1"/>
                </a:solidFill>
                <a:cs typeface="Times New Roman" panose="02020603050405020304" pitchFamily="18" charset="0"/>
              </a:rPr>
              <a:t>ОСНОВ ЗА МИШЉЕЊЕ </a:t>
            </a:r>
            <a:r>
              <a:rPr lang="sr-Cyrl-RS" sz="22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НА </a:t>
            </a:r>
            <a:r>
              <a:rPr lang="sr-Cyrl-RS" sz="2200" dirty="0">
                <a:solidFill>
                  <a:schemeClr val="bg1"/>
                </a:solidFill>
                <a:cs typeface="Times New Roman" panose="02020603050405020304" pitchFamily="18" charset="0"/>
              </a:rPr>
              <a:t>ФИНАНСИЈСКЕ ИЗВЕШТАЈЕ </a:t>
            </a:r>
            <a:endParaRPr lang="sr-Cyrl-RS" sz="2200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r>
              <a:rPr lang="sr-Cyrl-RS" sz="2200" dirty="0" smtClean="0">
                <a:solidFill>
                  <a:schemeClr val="bg1"/>
                </a:solidFill>
              </a:rPr>
              <a:t>КОД </a:t>
            </a:r>
            <a:r>
              <a:rPr lang="sr-Cyrl-RS" sz="2200" dirty="0">
                <a:solidFill>
                  <a:schemeClr val="bg1"/>
                </a:solidFill>
              </a:rPr>
              <a:t>КОРИСНИКА СРЕДСТАВА РФЗО-а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348" y="1699507"/>
            <a:ext cx="19442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b="1" dirty="0" smtClean="0">
                <a:solidFill>
                  <a:schemeClr val="accent6">
                    <a:lumMod val="75000"/>
                  </a:schemeClr>
                </a:solidFill>
              </a:rPr>
              <a:t>НЕПРАВИЛНОСТ:</a:t>
            </a:r>
          </a:p>
          <a:p>
            <a:pPr lvl="0"/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lvl="0"/>
            <a:r>
              <a:rPr lang="sr-Cyrl-RS" i="1" dirty="0" smtClean="0">
                <a:solidFill>
                  <a:schemeClr val="accent6">
                    <a:lumMod val="75000"/>
                  </a:schemeClr>
                </a:solidFill>
              </a:rPr>
              <a:t>ИСКАЗАНО ИЗ ПОГРЕШНОГ ИЗВОРА ФИНАНСИРАЊА</a:t>
            </a:r>
            <a:endParaRPr lang="en-US" i="1" dirty="0"/>
          </a:p>
          <a:p>
            <a:endParaRPr lang="en-US" i="1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3772794"/>
              </p:ext>
            </p:extLst>
          </p:nvPr>
        </p:nvGraphicFramePr>
        <p:xfrm>
          <a:off x="2267744" y="1052736"/>
          <a:ext cx="6552728" cy="5576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</a:tblGrid>
              <a:tr h="1584176">
                <a:tc>
                  <a:txBody>
                    <a:bodyPr/>
                    <a:lstStyle/>
                    <a:p>
                      <a:pPr algn="just"/>
                      <a:endParaRPr lang="sr-Cyrl-RS" sz="22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Извршени расходи и</a:t>
                      </a:r>
                      <a:r>
                        <a:rPr lang="sr-Cyrl-RS" sz="2200" b="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издаци </a:t>
                      </a:r>
                      <a:r>
                        <a:rPr lang="sr-Cyrl-R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нефинансијску имовину</a:t>
                      </a:r>
                      <a:r>
                        <a:rPr lang="sr-Cyrl-RS" sz="2200" b="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r-Cyrl-R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 средстава обавезног здравственог осигурања на терет осталих извора финансирања</a:t>
                      </a:r>
                      <a:endParaRPr lang="ru-RU" sz="22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2059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Извршени издаци за нефинансијску имовину из средстава оснивача (буџети републике / локалне власти) на терет осталих извора финансирања</a:t>
                      </a:r>
                      <a:endParaRPr lang="ru-RU" sz="22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72208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Резултат пословања по изворима финансирања не</a:t>
                      </a:r>
                      <a:r>
                        <a:rPr lang="sr-Cyrl-RS" sz="2200" b="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одговара променама средстава на наменским подрачунима здравствене установе</a:t>
                      </a:r>
                      <a:r>
                        <a:rPr lang="sr-Cyrl-RS" sz="22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због непоуздане евиденције</a:t>
                      </a:r>
                      <a:endParaRPr lang="en-US" sz="22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4079670620"/>
              </p:ext>
            </p:extLst>
          </p:nvPr>
        </p:nvGraphicFramePr>
        <p:xfrm>
          <a:off x="-180528" y="3645024"/>
          <a:ext cx="2304256" cy="158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1475048240"/>
              </p:ext>
            </p:extLst>
          </p:nvPr>
        </p:nvGraphicFramePr>
        <p:xfrm>
          <a:off x="-361534" y="3886309"/>
          <a:ext cx="266429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19611" y="4246349"/>
            <a:ext cx="628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b="1" dirty="0" smtClean="0">
                <a:solidFill>
                  <a:schemeClr val="bg1"/>
                </a:solidFill>
              </a:rPr>
              <a:t>12%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79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156016"/>
            <a:ext cx="7884368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2000" dirty="0">
                <a:solidFill>
                  <a:schemeClr val="bg1"/>
                </a:solidFill>
                <a:cs typeface="Times New Roman" panose="02020603050405020304" pitchFamily="18" charset="0"/>
              </a:rPr>
              <a:t>ОСНОВ ЗА МИШЉЕЊЕ </a:t>
            </a:r>
            <a:r>
              <a:rPr lang="sr-Cyrl-RS" sz="2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НА ПРАВИЛНОСТ ПОСЛОВАЊА</a:t>
            </a:r>
          </a:p>
          <a:p>
            <a:r>
              <a:rPr lang="sr-Cyrl-RS" sz="2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sr-Cyrl-RS" sz="2000" dirty="0">
                <a:solidFill>
                  <a:schemeClr val="bg1"/>
                </a:solidFill>
              </a:rPr>
              <a:t>КОД КОРИСНИКА СРЕДСТАВА РФЗО-а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750844098"/>
              </p:ext>
            </p:extLst>
          </p:nvPr>
        </p:nvGraphicFramePr>
        <p:xfrm>
          <a:off x="-36474" y="1310738"/>
          <a:ext cx="3240360" cy="563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251520" y="1203809"/>
            <a:ext cx="2556000" cy="792088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Неправилности по ревизијским областима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024376582"/>
              </p:ext>
            </p:extLst>
          </p:nvPr>
        </p:nvGraphicFramePr>
        <p:xfrm>
          <a:off x="5521260" y="1924038"/>
          <a:ext cx="2088231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angle 6"/>
          <p:cNvSpPr/>
          <p:nvPr/>
        </p:nvSpPr>
        <p:spPr>
          <a:xfrm>
            <a:off x="6066109" y="1196752"/>
            <a:ext cx="2556000" cy="792088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Н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правилности у односу на прописе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91848" y="2140370"/>
            <a:ext cx="1980000" cy="4536504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000" dirty="0" smtClean="0">
                <a:solidFill>
                  <a:schemeClr val="tx2">
                    <a:lumMod val="75000"/>
                  </a:schemeClr>
                </a:solidFill>
              </a:rPr>
              <a:t>Основ за мишљење</a:t>
            </a:r>
            <a:endParaRPr lang="sr-Cyrl-RS" sz="20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sr-Cyrl-R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sr-Cyrl-RS" sz="20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sr-Cyrl-R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sr-Cyrl-RS" sz="2000" dirty="0" smtClean="0">
                <a:solidFill>
                  <a:schemeClr val="tx2">
                    <a:lumMod val="75000"/>
                  </a:schemeClr>
                </a:solidFill>
              </a:rPr>
              <a:t>1,18</a:t>
            </a:r>
          </a:p>
          <a:p>
            <a:pPr algn="ctr"/>
            <a:r>
              <a:rPr lang="sr-Cyrl-RS" sz="2000" dirty="0" smtClean="0">
                <a:solidFill>
                  <a:schemeClr val="tx2">
                    <a:lumMod val="75000"/>
                  </a:schemeClr>
                </a:solidFill>
              </a:rPr>
              <a:t>милијарди динара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03848" y="1196752"/>
            <a:ext cx="2556000" cy="792088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РЕВИЗИЈСКО МИШЉЕЊЕ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7092280" y="2066881"/>
            <a:ext cx="1529829" cy="50405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r-Cyrl-RS" sz="1600" dirty="0" smtClean="0">
                <a:solidFill>
                  <a:schemeClr val="tx2">
                    <a:lumMod val="75000"/>
                  </a:schemeClr>
                </a:solidFill>
              </a:rPr>
              <a:t>Закон о здравственом осигурању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TextBox 1"/>
          <p:cNvSpPr txBox="1"/>
          <p:nvPr/>
        </p:nvSpPr>
        <p:spPr>
          <a:xfrm>
            <a:off x="7119453" y="2996953"/>
            <a:ext cx="1529829" cy="864096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r-Cyrl-RS" sz="1600" dirty="0" smtClean="0">
                <a:solidFill>
                  <a:schemeClr val="tx2">
                    <a:lumMod val="75000"/>
                  </a:schemeClr>
                </a:solidFill>
              </a:rPr>
              <a:t>Закон о платама у државним органима и јавним службама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Box 1"/>
          <p:cNvSpPr txBox="1"/>
          <p:nvPr/>
        </p:nvSpPr>
        <p:spPr>
          <a:xfrm>
            <a:off x="7108358" y="4603061"/>
            <a:ext cx="1728192" cy="43204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r-Cyrl-RS" sz="1600" dirty="0" smtClean="0">
                <a:solidFill>
                  <a:schemeClr val="tx2">
                    <a:lumMod val="75000"/>
                  </a:schemeClr>
                </a:solidFill>
              </a:rPr>
              <a:t>Закон о здравственој заштити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TextBox 1"/>
          <p:cNvSpPr txBox="1"/>
          <p:nvPr/>
        </p:nvSpPr>
        <p:spPr>
          <a:xfrm>
            <a:off x="7119453" y="5363031"/>
            <a:ext cx="2051719" cy="64807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r-Cyrl-RS" sz="1600" dirty="0" smtClean="0">
                <a:solidFill>
                  <a:schemeClr val="tx2">
                    <a:lumMod val="75000"/>
                  </a:schemeClr>
                </a:solidFill>
              </a:rPr>
              <a:t>Закон о јавним набавкама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9520" y="6219310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>
                <a:solidFill>
                  <a:schemeClr val="tx2">
                    <a:lumMod val="75000"/>
                  </a:schemeClr>
                </a:solidFill>
              </a:rPr>
              <a:t>Остваривање прихода 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87631" y="5042309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>
                <a:solidFill>
                  <a:schemeClr val="tx2">
                    <a:lumMod val="75000"/>
                  </a:schemeClr>
                </a:solidFill>
              </a:rPr>
              <a:t>Расходи и издаци без расхода за запослене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75656" y="4254294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>
                <a:solidFill>
                  <a:schemeClr val="tx2">
                    <a:lumMod val="75000"/>
                  </a:schemeClr>
                </a:solidFill>
              </a:rPr>
              <a:t>Набавка добара, услуга и радова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25962" y="3527012"/>
            <a:ext cx="15207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>
                <a:solidFill>
                  <a:schemeClr val="tx2">
                    <a:lumMod val="75000"/>
                  </a:schemeClr>
                </a:solidFill>
              </a:rPr>
              <a:t>Расходи за запослене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17693" y="2309327"/>
            <a:ext cx="1512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>
                <a:solidFill>
                  <a:schemeClr val="tx2">
                    <a:lumMod val="75000"/>
                  </a:schemeClr>
                </a:solidFill>
              </a:rPr>
              <a:t>Коришћење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r-Cyrl-RS" sz="1600" dirty="0" smtClean="0">
                <a:solidFill>
                  <a:schemeClr val="tx2">
                    <a:lumMod val="75000"/>
                  </a:schemeClr>
                </a:solidFill>
              </a:rPr>
              <a:t>средстава и капацитета РФЗО-а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TextBox 1"/>
          <p:cNvSpPr txBox="1"/>
          <p:nvPr/>
        </p:nvSpPr>
        <p:spPr>
          <a:xfrm>
            <a:off x="0" y="5988345"/>
            <a:ext cx="645224" cy="2952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sr-Cyrl-RS" sz="1200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sr-Cyrl-RS" sz="1200" dirty="0" smtClean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%</a:t>
            </a:r>
            <a:endParaRPr 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81215" y="2570936"/>
            <a:ext cx="676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33%</a:t>
            </a:r>
            <a:endParaRPr 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654412" y="3849939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27%</a:t>
            </a:r>
            <a:endParaRPr 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641257" y="4936230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200" dirty="0" smtClean="0">
                <a:solidFill>
                  <a:schemeClr val="tx2">
                    <a:lumMod val="75000"/>
                  </a:schemeClr>
                </a:solidFill>
              </a:rPr>
              <a:t>13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%</a:t>
            </a:r>
            <a:endParaRPr 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655398" y="5514890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200" dirty="0" smtClean="0">
                <a:solidFill>
                  <a:schemeClr val="tx2">
                    <a:lumMod val="75000"/>
                  </a:schemeClr>
                </a:solidFill>
              </a:rPr>
              <a:t>10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%</a:t>
            </a:r>
            <a:endParaRPr 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91228" y="6394519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200" dirty="0">
                <a:solidFill>
                  <a:schemeClr val="tx2">
                    <a:lumMod val="75000"/>
                  </a:schemeClr>
                </a:solidFill>
              </a:rPr>
              <a:t>8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%</a:t>
            </a:r>
            <a:endParaRPr 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03042" y="6363742"/>
            <a:ext cx="1733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600" dirty="0" smtClean="0">
                <a:solidFill>
                  <a:schemeClr val="tx2">
                    <a:lumMod val="75000"/>
                  </a:schemeClr>
                </a:solidFill>
              </a:rPr>
              <a:t>Остали прописи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44" name="Elbow Connector 43"/>
          <p:cNvCxnSpPr>
            <a:endCxn id="22" idx="1"/>
          </p:cNvCxnSpPr>
          <p:nvPr/>
        </p:nvCxnSpPr>
        <p:spPr>
          <a:xfrm flipV="1">
            <a:off x="1187624" y="6511698"/>
            <a:ext cx="341896" cy="16517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7"/>
          <p:cNvCxnSpPr/>
          <p:nvPr/>
        </p:nvCxnSpPr>
        <p:spPr>
          <a:xfrm rot="5400000" flipH="1" flipV="1">
            <a:off x="1037010" y="5697343"/>
            <a:ext cx="688203" cy="18909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endCxn id="25" idx="1"/>
          </p:cNvCxnSpPr>
          <p:nvPr/>
        </p:nvCxnSpPr>
        <p:spPr>
          <a:xfrm rot="5400000" flipH="1" flipV="1">
            <a:off x="884478" y="4948769"/>
            <a:ext cx="993264" cy="18909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endCxn id="26" idx="1"/>
          </p:cNvCxnSpPr>
          <p:nvPr/>
        </p:nvCxnSpPr>
        <p:spPr>
          <a:xfrm flipV="1">
            <a:off x="1187624" y="3819400"/>
            <a:ext cx="238338" cy="18002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endCxn id="27" idx="1"/>
          </p:cNvCxnSpPr>
          <p:nvPr/>
        </p:nvCxnSpPr>
        <p:spPr>
          <a:xfrm rot="5400000" flipH="1" flipV="1">
            <a:off x="1277620" y="2856880"/>
            <a:ext cx="149016" cy="13112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6948264" y="2709436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6948264" y="4111787"/>
            <a:ext cx="144016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6948264" y="5042309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6948264" y="5687067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6895932" y="6485025"/>
            <a:ext cx="1780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664044" y="6011103"/>
            <a:ext cx="606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200" dirty="0">
                <a:solidFill>
                  <a:schemeClr val="tx2">
                    <a:lumMod val="75000"/>
                  </a:schemeClr>
                </a:solidFill>
              </a:rPr>
              <a:t>8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%</a:t>
            </a:r>
            <a:endParaRPr 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1" name="TextBox 1"/>
          <p:cNvSpPr txBox="1"/>
          <p:nvPr/>
        </p:nvSpPr>
        <p:spPr>
          <a:xfrm>
            <a:off x="7092280" y="5900697"/>
            <a:ext cx="2151856" cy="49382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sr-Cyrl-RS" sz="1600" dirty="0" smtClean="0">
                <a:solidFill>
                  <a:schemeClr val="tx2">
                    <a:lumMod val="75000"/>
                  </a:schemeClr>
                </a:solidFill>
              </a:rPr>
              <a:t>Закон о буџетском систему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6895932" y="6219310"/>
            <a:ext cx="1440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12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16632"/>
            <a:ext cx="781236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2000" dirty="0">
                <a:solidFill>
                  <a:schemeClr val="bg1"/>
                </a:solidFill>
                <a:cs typeface="Times New Roman" panose="02020603050405020304" pitchFamily="18" charset="0"/>
              </a:rPr>
              <a:t>ОСНОВ ЗА МИШЉЕЊЕ </a:t>
            </a:r>
            <a:r>
              <a:rPr lang="sr-Cyrl-RS" sz="2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НА ПРАВИЛНОСТ </a:t>
            </a:r>
            <a:r>
              <a:rPr lang="sr-Cyrl-RS" sz="2000" dirty="0">
                <a:solidFill>
                  <a:schemeClr val="bg1"/>
                </a:solidFill>
                <a:cs typeface="Times New Roman" panose="02020603050405020304" pitchFamily="18" charset="0"/>
              </a:rPr>
              <a:t>ПОСЛОВАЊА </a:t>
            </a:r>
            <a:endParaRPr lang="sr-Cyrl-RS" sz="2000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r>
              <a:rPr lang="sr-Cyrl-RS" sz="2000" dirty="0" smtClean="0">
                <a:solidFill>
                  <a:schemeClr val="bg1"/>
                </a:solidFill>
              </a:rPr>
              <a:t>КОД </a:t>
            </a:r>
            <a:r>
              <a:rPr lang="sr-Cyrl-RS" sz="2000" dirty="0">
                <a:solidFill>
                  <a:schemeClr val="bg1"/>
                </a:solidFill>
              </a:rPr>
              <a:t>КОРИСНИКА СРЕДСТАВА РФЗО-а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3945259"/>
              </p:ext>
            </p:extLst>
          </p:nvPr>
        </p:nvGraphicFramePr>
        <p:xfrm>
          <a:off x="1619672" y="1268760"/>
          <a:ext cx="7272808" cy="5226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099"/>
                <a:gridCol w="5651709"/>
              </a:tblGrid>
              <a:tr h="4032448">
                <a:tc>
                  <a:txBody>
                    <a:bodyPr/>
                    <a:lstStyle/>
                    <a:p>
                      <a:pPr lvl="0"/>
                      <a:r>
                        <a:rPr lang="sr-Cyrl-RS" sz="18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</a:t>
                      </a:r>
                      <a:r>
                        <a:rPr lang="en-US" sz="18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ише напла</a:t>
                      </a:r>
                      <a:r>
                        <a:rPr lang="sr-Cyrl-RS" sz="18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ћено</a:t>
                      </a:r>
                      <a:r>
                        <a:rPr lang="en-US" sz="1800" b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од Републичког фонда за здравствено осигурање</a:t>
                      </a:r>
                      <a:endParaRPr lang="en-US" sz="1800" b="0" kern="1200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sr-Cyrl-R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</a:t>
                      </a:r>
                      <a:r>
                        <a:rPr lang="sr-Cyrl-RS" sz="2000" b="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коначном обрачуну н</a:t>
                      </a:r>
                      <a:r>
                        <a:rPr lang="en-U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акнаде за рад</a:t>
                      </a:r>
                      <a:r>
                        <a:rPr lang="sr-Cyrl-R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</a:p>
                    <a:p>
                      <a:pPr marL="285750" lvl="0" indent="-285750" algn="just">
                        <a:buFontTx/>
                        <a:buChar char="-"/>
                      </a:pPr>
                      <a:r>
                        <a:rPr lang="en-U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исказ</a:t>
                      </a:r>
                      <a:r>
                        <a:rPr lang="sr-Cyrl-R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ани</a:t>
                      </a:r>
                      <a:r>
                        <a:rPr lang="en-U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расход</a:t>
                      </a:r>
                      <a:r>
                        <a:rPr lang="sr-Cyrl-R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en-U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који нису у </a:t>
                      </a:r>
                      <a:r>
                        <a:rPr lang="sr-Cyrl-R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вези</a:t>
                      </a:r>
                      <a:r>
                        <a:rPr lang="sr-Cyrl-RS" sz="2000" b="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 </a:t>
                      </a:r>
                      <a:r>
                        <a:rPr lang="sr-Cyrl-R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пружањем</a:t>
                      </a:r>
                      <a:r>
                        <a:rPr lang="sr-Cyrl-RS" sz="2000" b="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здравствен</a:t>
                      </a:r>
                      <a:r>
                        <a:rPr lang="sr-Cyrl-R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</a:t>
                      </a:r>
                      <a:r>
                        <a:rPr lang="en-U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r-Cyrl-R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заштите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r-Cyrl-R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исказани расходи који нису у складу са условима из уговора закљученог са Републичким фондом за здравствено осигурање </a:t>
                      </a:r>
                      <a:r>
                        <a:rPr lang="sr-Cyrl-RS" sz="2000" b="0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(расходи за запосление расходи за санитетски и медицински материјал)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r-Cyrl-R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нису умањена потраживања за износ бонитета и натуралних рабата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sr-Cyrl-R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исказани расходи за исхрану болесника који нису у вези са извршењем здравствених услуга осигураним лицима</a:t>
                      </a:r>
                      <a:endParaRPr lang="en-US" sz="20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172221">
                <a:tc gridSpan="2">
                  <a:txBody>
                    <a:bodyPr/>
                    <a:lstStyle/>
                    <a:p>
                      <a:pPr algn="just"/>
                      <a:r>
                        <a:rPr lang="sr-Cyrl-RS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Остварени приходи: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r-Cyrl-RS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коришћењем капацитета уговорених са РФЗО-ом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r>
                        <a:rPr lang="sr-Cyrl-RS" sz="20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пружање</a:t>
                      </a:r>
                      <a:r>
                        <a:rPr lang="sr-Cyrl-RS" sz="20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услуга на лични захтев</a:t>
                      </a:r>
                      <a:endParaRPr lang="en-US" sz="20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/>
                      <a:endParaRPr lang="en-US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3364" y="1124744"/>
            <a:ext cx="2226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r-Cyrl-RS" dirty="0">
                <a:solidFill>
                  <a:schemeClr val="accent6">
                    <a:lumMod val="75000"/>
                  </a:schemeClr>
                </a:solidFill>
              </a:rPr>
              <a:t>НЕПРАВИЛНОСТИ </a:t>
            </a:r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r-Cyrl-RS" dirty="0">
                <a:solidFill>
                  <a:schemeClr val="accent6">
                    <a:lumMod val="75000"/>
                  </a:schemeClr>
                </a:solidFill>
              </a:rPr>
              <a:t>У </a:t>
            </a:r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КОРИШЋЕЊУ КАПАЦИТЕТА РФЗО-а  </a:t>
            </a:r>
          </a:p>
          <a:p>
            <a:endParaRPr lang="en-US" dirty="0"/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381204768"/>
              </p:ext>
            </p:extLst>
          </p:nvPr>
        </p:nvGraphicFramePr>
        <p:xfrm>
          <a:off x="-36474" y="1724908"/>
          <a:ext cx="3240322" cy="5016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53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16632"/>
            <a:ext cx="781236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2000" dirty="0">
                <a:solidFill>
                  <a:schemeClr val="bg1"/>
                </a:solidFill>
                <a:cs typeface="Times New Roman" panose="02020603050405020304" pitchFamily="18" charset="0"/>
              </a:rPr>
              <a:t>ОСНОВ ЗА МИШЉЕЊЕ </a:t>
            </a:r>
            <a:r>
              <a:rPr lang="sr-Cyrl-RS" sz="2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НА ПРАВИЛНОСТ </a:t>
            </a:r>
            <a:r>
              <a:rPr lang="sr-Cyrl-RS" sz="2000" dirty="0">
                <a:solidFill>
                  <a:schemeClr val="bg1"/>
                </a:solidFill>
                <a:cs typeface="Times New Roman" panose="02020603050405020304" pitchFamily="18" charset="0"/>
              </a:rPr>
              <a:t>ПОСЛОВАЊА </a:t>
            </a:r>
            <a:endParaRPr lang="sr-Cyrl-RS" sz="2000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r>
              <a:rPr lang="sr-Cyrl-RS" sz="2000" dirty="0" smtClean="0">
                <a:solidFill>
                  <a:schemeClr val="bg1"/>
                </a:solidFill>
              </a:rPr>
              <a:t>КОД </a:t>
            </a:r>
            <a:r>
              <a:rPr lang="sr-Cyrl-RS" sz="2000" dirty="0">
                <a:solidFill>
                  <a:schemeClr val="bg1"/>
                </a:solidFill>
              </a:rPr>
              <a:t>КОРИСНИКА СРЕДСТАВА РФЗО-а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73639225"/>
              </p:ext>
            </p:extLst>
          </p:nvPr>
        </p:nvGraphicFramePr>
        <p:xfrm>
          <a:off x="-180528" y="3645024"/>
          <a:ext cx="2304256" cy="158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0438119"/>
              </p:ext>
            </p:extLst>
          </p:nvPr>
        </p:nvGraphicFramePr>
        <p:xfrm>
          <a:off x="1835696" y="1107489"/>
          <a:ext cx="7056784" cy="5489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56784"/>
              </a:tblGrid>
              <a:tr h="1365304">
                <a:tc>
                  <a:txBody>
                    <a:bodyPr/>
                    <a:lstStyle/>
                    <a:p>
                      <a:pPr algn="just"/>
                      <a:r>
                        <a:rPr lang="sr-Cyrl-R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en-U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зврш</a:t>
                      </a:r>
                      <a:r>
                        <a:rPr lang="sr-Cyrl-R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ени</a:t>
                      </a:r>
                      <a:r>
                        <a:rPr lang="en-U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расход</a:t>
                      </a:r>
                      <a:r>
                        <a:rPr lang="sr-Cyrl-R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en-U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 изда</a:t>
                      </a:r>
                      <a:r>
                        <a:rPr lang="sr-Cyrl-R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ци</a:t>
                      </a:r>
                      <a:r>
                        <a:rPr lang="en-U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из средстава обавезног здравственог осигурања кој</a:t>
                      </a:r>
                      <a:r>
                        <a:rPr lang="sr-Cyrl-R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sr-Cyrl-RS" sz="2000" b="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се финансирају из</a:t>
                      </a:r>
                      <a:r>
                        <a:rPr lang="sr-Cyrl-R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средства</a:t>
                      </a:r>
                      <a:r>
                        <a:rPr lang="en-U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оснивач</a:t>
                      </a:r>
                      <a:r>
                        <a:rPr lang="sr-Cyrl-R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</a:t>
                      </a:r>
                      <a:r>
                        <a:rPr lang="en-U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или се обезбеђују из осталих извора</a:t>
                      </a:r>
                      <a:endParaRPr lang="sr-Cyrl-RS" sz="20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10004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en-US" sz="2000" b="0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зврш</a:t>
                      </a:r>
                      <a:r>
                        <a:rPr lang="sr-Cyrl-R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ени</a:t>
                      </a:r>
                      <a:r>
                        <a:rPr lang="en-U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расход</a:t>
                      </a:r>
                      <a:r>
                        <a:rPr lang="sr-Cyrl-R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en-U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 запослене више од прописаних због неправилне примене прописа који уређују ову област</a:t>
                      </a:r>
                      <a:r>
                        <a:rPr lang="sr-Cyrl-R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0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09553">
                <a:tc>
                  <a:txBody>
                    <a:bodyPr/>
                    <a:lstStyle/>
                    <a:p>
                      <a:pPr algn="just"/>
                      <a:r>
                        <a:rPr lang="ru-RU" sz="20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Извршени расходи за енергетске услуге, лекове и санитетски и медицински материјал за пружене комерцијалне услуге лицима која немају својство осигураника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05002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Изврш</a:t>
                      </a:r>
                      <a:r>
                        <a:rPr lang="sr-Cyrl-R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ени</a:t>
                      </a:r>
                      <a:r>
                        <a:rPr lang="en-U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расход</a:t>
                      </a:r>
                      <a:r>
                        <a:rPr lang="sr-Cyrl-R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lang="en-U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 лекове</a:t>
                      </a:r>
                      <a:r>
                        <a:rPr lang="sr-Cyrl-R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санитетски и медицински материјал </a:t>
                      </a:r>
                      <a:r>
                        <a:rPr lang="sr-Cyrl-R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</a:t>
                      </a:r>
                      <a:r>
                        <a:rPr lang="en-U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основу обавеза из ранијих година</a:t>
                      </a:r>
                      <a:r>
                        <a:rPr lang="sr-Cyrl-RS" sz="2000" b="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r-Cyrl-RS" sz="2000" b="0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терет средстава РФЗО-а опредељених за финансирање здравствене заштите текуће године</a:t>
                      </a:r>
                      <a:endParaRPr lang="en-US" sz="20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183787115"/>
              </p:ext>
            </p:extLst>
          </p:nvPr>
        </p:nvGraphicFramePr>
        <p:xfrm>
          <a:off x="-36474" y="1310738"/>
          <a:ext cx="3240360" cy="563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"/>
          <p:cNvSpPr txBox="1"/>
          <p:nvPr/>
        </p:nvSpPr>
        <p:spPr>
          <a:xfrm>
            <a:off x="0" y="5988345"/>
            <a:ext cx="645224" cy="29529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sr-Cyrl-RS" sz="1200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r>
              <a:rPr lang="sr-Cyrl-RS" sz="1200" dirty="0" smtClean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en-US" sz="1200" dirty="0" smtClean="0">
                <a:solidFill>
                  <a:schemeClr val="tx2">
                    <a:lumMod val="75000"/>
                  </a:schemeClr>
                </a:solidFill>
              </a:rPr>
              <a:t>%</a:t>
            </a:r>
            <a:endParaRPr lang="en-US" sz="1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80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0547629"/>
              </p:ext>
            </p:extLst>
          </p:nvPr>
        </p:nvGraphicFramePr>
        <p:xfrm>
          <a:off x="179512" y="1124744"/>
          <a:ext cx="864096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2718" y="188640"/>
            <a:ext cx="712879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sr-Cyrl-RS" sz="2800" dirty="0" smtClean="0">
                <a:solidFill>
                  <a:schemeClr val="bg1"/>
                </a:solidFill>
              </a:rPr>
              <a:t>СУБЈЕКТИ РЕВИЗИЈЕ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4288" y="2879358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b="1" dirty="0" smtClean="0">
                <a:solidFill>
                  <a:schemeClr val="tx2">
                    <a:lumMod val="75000"/>
                  </a:schemeClr>
                </a:solidFill>
              </a:rPr>
              <a:t>347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592" y="5301208"/>
            <a:ext cx="7272808" cy="89255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sr-Cyrl-RS" sz="2000" dirty="0" smtClean="0">
                <a:solidFill>
                  <a:schemeClr val="bg1"/>
                </a:solidFill>
              </a:rPr>
              <a:t>ГОДИШЊИ РАСХОДИ И ИЗДАЦИ У ИЗНОСУ 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r>
              <a:rPr lang="sr-Cyrl-RS" sz="2000" dirty="0" smtClean="0">
                <a:solidFill>
                  <a:schemeClr val="bg1"/>
                </a:solidFill>
              </a:rPr>
              <a:t>ОД  </a:t>
            </a:r>
            <a:r>
              <a:rPr lang="en-US" sz="2800" dirty="0" smtClean="0">
                <a:solidFill>
                  <a:schemeClr val="bg1"/>
                </a:solidFill>
              </a:rPr>
              <a:t>242,5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sr-Cyrl-RS" sz="2000" dirty="0" smtClean="0">
                <a:solidFill>
                  <a:schemeClr val="bg1"/>
                </a:solidFill>
              </a:rPr>
              <a:t>МИЛИЈАРДИ ДИНАРА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17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261971658"/>
              </p:ext>
            </p:extLst>
          </p:nvPr>
        </p:nvGraphicFramePr>
        <p:xfrm>
          <a:off x="179512" y="1340768"/>
          <a:ext cx="878497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116632"/>
            <a:ext cx="797808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solidFill>
                  <a:schemeClr val="bg1"/>
                </a:solidFill>
                <a:cs typeface="Times New Roman" panose="02020603050405020304" pitchFamily="18" charset="0"/>
              </a:rPr>
              <a:t>ОСНОВ ЗА МИШЉЕЊЕ </a:t>
            </a:r>
            <a:r>
              <a:rPr lang="ru-RU" sz="2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НА ПРАВИЛНОСТ </a:t>
            </a:r>
            <a:r>
              <a:rPr lang="ru-RU" sz="2000" dirty="0">
                <a:solidFill>
                  <a:schemeClr val="bg1"/>
                </a:solidFill>
                <a:cs typeface="Times New Roman" panose="02020603050405020304" pitchFamily="18" charset="0"/>
              </a:rPr>
              <a:t>ПОСЛОВАЊА </a:t>
            </a:r>
            <a:endParaRPr lang="ru-RU" sz="2000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КОД </a:t>
            </a:r>
            <a:r>
              <a:rPr lang="ru-RU" sz="2000" dirty="0">
                <a:solidFill>
                  <a:schemeClr val="bg1"/>
                </a:solidFill>
                <a:cs typeface="Times New Roman" panose="02020603050405020304" pitchFamily="18" charset="0"/>
              </a:rPr>
              <a:t>КОРИСНИКА СРЕДСТАВА РФЗО-а</a:t>
            </a:r>
          </a:p>
        </p:txBody>
      </p:sp>
    </p:spTree>
    <p:extLst>
      <p:ext uri="{BB962C8B-B14F-4D97-AF65-F5344CB8AC3E}">
        <p14:creationId xmlns:p14="http://schemas.microsoft.com/office/powerpoint/2010/main" val="419576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553116730"/>
              </p:ext>
            </p:extLst>
          </p:nvPr>
        </p:nvGraphicFramePr>
        <p:xfrm>
          <a:off x="107504" y="1196752"/>
          <a:ext cx="8784976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-50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49080"/>
            <a:ext cx="3024336" cy="18002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16632"/>
            <a:ext cx="8100392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r-Cyrl-RS" sz="2200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r>
              <a:rPr lang="sr-Cyrl-RS" sz="21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ОСНОВ </a:t>
            </a:r>
            <a:r>
              <a:rPr lang="sr-Cyrl-RS" sz="2100" dirty="0">
                <a:solidFill>
                  <a:schemeClr val="bg1"/>
                </a:solidFill>
                <a:cs typeface="Times New Roman" panose="02020603050405020304" pitchFamily="18" charset="0"/>
              </a:rPr>
              <a:t>ЗА МИШЉЕЊЕ </a:t>
            </a:r>
            <a:r>
              <a:rPr lang="sr-Cyrl-RS" sz="21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НА ПРАВИЛНОСТ ПОСЛОВАЊА </a:t>
            </a:r>
          </a:p>
          <a:p>
            <a:r>
              <a:rPr lang="sr-Cyrl-RS" sz="2100" dirty="0" smtClean="0">
                <a:solidFill>
                  <a:schemeClr val="bg1"/>
                </a:solidFill>
              </a:rPr>
              <a:t>КОД </a:t>
            </a:r>
            <a:r>
              <a:rPr lang="sr-Cyrl-RS" sz="2100" dirty="0">
                <a:solidFill>
                  <a:schemeClr val="bg1"/>
                </a:solidFill>
              </a:rPr>
              <a:t>КОРИСНИКА СРЕДСТАВА РФЗО-а</a:t>
            </a:r>
            <a:endParaRPr lang="en-US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29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559451951"/>
              </p:ext>
            </p:extLst>
          </p:nvPr>
        </p:nvGraphicFramePr>
        <p:xfrm>
          <a:off x="107504" y="1196752"/>
          <a:ext cx="878497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-50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501008"/>
            <a:ext cx="2664296" cy="18002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16632"/>
            <a:ext cx="8100392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sr-Cyrl-RS" sz="2200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r>
              <a:rPr lang="sr-Cyrl-RS" sz="21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ОСНОВ </a:t>
            </a:r>
            <a:r>
              <a:rPr lang="sr-Cyrl-RS" sz="2100" dirty="0">
                <a:solidFill>
                  <a:schemeClr val="bg1"/>
                </a:solidFill>
                <a:cs typeface="Times New Roman" panose="02020603050405020304" pitchFamily="18" charset="0"/>
              </a:rPr>
              <a:t>ЗА МИШЉЕЊЕ </a:t>
            </a:r>
            <a:r>
              <a:rPr lang="sr-Cyrl-RS" sz="21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НА ПРАВИЛНОСТ ПОСЛОВАЊА </a:t>
            </a:r>
          </a:p>
          <a:p>
            <a:r>
              <a:rPr lang="sr-Cyrl-RS" sz="2100" dirty="0" smtClean="0">
                <a:solidFill>
                  <a:schemeClr val="bg1"/>
                </a:solidFill>
              </a:rPr>
              <a:t>КОД </a:t>
            </a:r>
            <a:r>
              <a:rPr lang="sr-Cyrl-RS" sz="2100" dirty="0">
                <a:solidFill>
                  <a:schemeClr val="bg1"/>
                </a:solidFill>
              </a:rPr>
              <a:t>КОРИСНИКА СРЕДСТАВА РФЗО-а</a:t>
            </a:r>
            <a:endParaRPr lang="en-US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13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493277927"/>
              </p:ext>
            </p:extLst>
          </p:nvPr>
        </p:nvGraphicFramePr>
        <p:xfrm>
          <a:off x="179512" y="1340768"/>
          <a:ext cx="878497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116632"/>
            <a:ext cx="797808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>
                <a:solidFill>
                  <a:schemeClr val="bg1"/>
                </a:solidFill>
                <a:cs typeface="Times New Roman" panose="02020603050405020304" pitchFamily="18" charset="0"/>
              </a:rPr>
              <a:t>ОСНОВ ЗА МИШЉЕЊЕ </a:t>
            </a:r>
            <a:r>
              <a:rPr lang="ru-RU" sz="2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НА ПРАВИЛНОСТ </a:t>
            </a:r>
            <a:r>
              <a:rPr lang="ru-RU" sz="2000" dirty="0">
                <a:solidFill>
                  <a:schemeClr val="bg1"/>
                </a:solidFill>
                <a:cs typeface="Times New Roman" panose="02020603050405020304" pitchFamily="18" charset="0"/>
              </a:rPr>
              <a:t>ПОСЛОВАЊА </a:t>
            </a:r>
            <a:endParaRPr lang="ru-RU" sz="2000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КОД </a:t>
            </a:r>
            <a:r>
              <a:rPr lang="ru-RU" sz="2000" dirty="0">
                <a:solidFill>
                  <a:schemeClr val="bg1"/>
                </a:solidFill>
                <a:cs typeface="Times New Roman" panose="02020603050405020304" pitchFamily="18" charset="0"/>
              </a:rPr>
              <a:t>КОРИСНИКА СРЕДСТАВА РФЗО-а</a:t>
            </a:r>
          </a:p>
        </p:txBody>
      </p:sp>
      <p:pic>
        <p:nvPicPr>
          <p:cNvPr id="6" name="Picture 2" descr="C:\Users\dzivkovic\Desktop\Javna nabava - web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3526" y="4365104"/>
            <a:ext cx="2232249" cy="15121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289247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Rada\Prezentacije\RADULKA PREZENTACIJA\imagesCA8HHV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052736"/>
            <a:ext cx="2442825" cy="13778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0" y="0"/>
            <a:ext cx="7812360" cy="76470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2800" dirty="0" smtClean="0">
                <a:solidFill>
                  <a:schemeClr val="bg1"/>
                </a:solidFill>
              </a:rPr>
              <a:t>СКРЕТАЊЕ ПАЖЊЕ </a:t>
            </a:r>
          </a:p>
          <a:p>
            <a:r>
              <a:rPr lang="sr-Cyrl-RS" sz="2800" dirty="0" smtClean="0">
                <a:solidFill>
                  <a:schemeClr val="bg1"/>
                </a:solidFill>
              </a:rPr>
              <a:t>НА НЕУСАГЛАШЕНОСТ ПРОПИСА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9108" y="1266814"/>
            <a:ext cx="2836708" cy="1129455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sr-Cyrl-RS" sz="2000" dirty="0">
                <a:solidFill>
                  <a:schemeClr val="tx2">
                    <a:lumMod val="75000"/>
                  </a:schemeClr>
                </a:solidFill>
              </a:rPr>
              <a:t>Закон о буџету Републике </a:t>
            </a:r>
            <a:r>
              <a:rPr lang="sr-Cyrl-RS" sz="2000" dirty="0" smtClean="0">
                <a:solidFill>
                  <a:schemeClr val="tx2">
                    <a:lumMod val="75000"/>
                  </a:schemeClr>
                </a:solidFill>
              </a:rPr>
              <a:t>Србије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652120" y="1136423"/>
            <a:ext cx="3261368" cy="125984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sr-Cyrl-CS" sz="2000" dirty="0">
                <a:solidFill>
                  <a:schemeClr val="tx2">
                    <a:lumMod val="75000"/>
                  </a:schemeClr>
                </a:solidFill>
              </a:rPr>
              <a:t>Закон о здравственом осигурању у делу финансирања здравствене заштите осигураника из члана 22. </a:t>
            </a:r>
            <a:r>
              <a:rPr lang="sr-Cyrl-CS" sz="2000" dirty="0" smtClean="0">
                <a:solidFill>
                  <a:schemeClr val="tx2">
                    <a:lumMod val="75000"/>
                  </a:schemeClr>
                </a:solidFill>
              </a:rPr>
              <a:t>Закона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495" y="4411162"/>
            <a:ext cx="3996593" cy="85793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sr-Cyrl-RS" dirty="0">
                <a:solidFill>
                  <a:schemeClr val="tx2">
                    <a:lumMod val="75000"/>
                  </a:schemeClr>
                </a:solidFill>
              </a:rPr>
              <a:t>Правилник о Списку корисника јавних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средстава </a:t>
            </a:r>
            <a:r>
              <a:rPr lang="sr-Cyrl-RS" sz="1600" dirty="0" smtClean="0">
                <a:solidFill>
                  <a:schemeClr val="tx2">
                    <a:lumMod val="75000"/>
                  </a:schemeClr>
                </a:solidFill>
              </a:rPr>
              <a:t>(корисници </a:t>
            </a:r>
            <a:r>
              <a:rPr lang="sr-Cyrl-RS" sz="1600" dirty="0">
                <a:solidFill>
                  <a:schemeClr val="tx2">
                    <a:lumMod val="75000"/>
                  </a:schemeClr>
                </a:solidFill>
              </a:rPr>
              <a:t>средстава </a:t>
            </a:r>
            <a:r>
              <a:rPr lang="sr-Cyrl-RS" sz="1600" dirty="0" smtClean="0">
                <a:solidFill>
                  <a:schemeClr val="tx2">
                    <a:lumMod val="75000"/>
                  </a:schemeClr>
                </a:solidFill>
              </a:rPr>
              <a:t>РФЗО)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957640" y="4437112"/>
            <a:ext cx="3955848" cy="83198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sr-Cyrl-CS" dirty="0">
                <a:solidFill>
                  <a:schemeClr val="tx2">
                    <a:lumMod val="75000"/>
                  </a:schemeClr>
                </a:solidFill>
              </a:rPr>
              <a:t>Уредба о Плану мреже здравствених </a:t>
            </a:r>
            <a:r>
              <a:rPr lang="sr-Cyrl-CS" dirty="0" smtClean="0">
                <a:solidFill>
                  <a:schemeClr val="tx2">
                    <a:lumMod val="75000"/>
                  </a:schemeClr>
                </a:solidFill>
              </a:rPr>
              <a:t>установа (ВМА, војне болнице)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0779" y="2636912"/>
            <a:ext cx="4033211" cy="1728047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sr-Cyrl-RS" dirty="0">
                <a:solidFill>
                  <a:schemeClr val="tx2">
                    <a:lumMod val="75000"/>
                  </a:schemeClr>
                </a:solidFill>
              </a:rPr>
              <a:t>Правилник о уговарању здравствене заштите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из обавезног здравственог осигурања са даваоцима услуга</a:t>
            </a:r>
          </a:p>
          <a:p>
            <a:pPr lvl="0"/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sr-Cyrl-RS" sz="1400" i="1" dirty="0" smtClean="0">
                <a:solidFill>
                  <a:schemeClr val="tx2">
                    <a:lumMod val="75000"/>
                  </a:schemeClr>
                </a:solidFill>
              </a:rPr>
              <a:t>признавање накнаде трошкова лекова у домовима здравља и услуге микробиологије по упуту у заводима за јавно здравље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) 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932040" y="2780928"/>
            <a:ext cx="3937838" cy="1368006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Закон о здравственом осигурању и Правилник </a:t>
            </a:r>
            <a:r>
              <a:rPr lang="sr-Cyrl-RS" dirty="0">
                <a:solidFill>
                  <a:schemeClr val="tx2">
                    <a:lumMod val="75000"/>
                  </a:schemeClr>
                </a:solidFill>
              </a:rPr>
              <a:t>о садржају и обиму права на здравствену заштиту из обавезног здравственог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осигурања и о партиципацији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932040" y="5397242"/>
            <a:ext cx="4176464" cy="134412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sr-Cyrl-RS" dirty="0">
                <a:solidFill>
                  <a:schemeClr val="tx2">
                    <a:lumMod val="75000"/>
                  </a:schemeClr>
                </a:solidFill>
              </a:rPr>
              <a:t>Правилник о условима и начину унутрашње организације здравствених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установа 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Правилник о ближим условима за обављање здравствене делатности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35496" y="6595332"/>
            <a:ext cx="3996592" cy="2506"/>
          </a:xfrm>
          <a:prstGeom prst="line">
            <a:avLst/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0" y="2582366"/>
            <a:ext cx="9108504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7186" y="4365104"/>
            <a:ext cx="9108504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7186" y="5301208"/>
            <a:ext cx="9108504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Not Equal 1"/>
          <p:cNvSpPr/>
          <p:nvPr/>
        </p:nvSpPr>
        <p:spPr>
          <a:xfrm>
            <a:off x="4032088" y="3284984"/>
            <a:ext cx="683928" cy="432048"/>
          </a:xfrm>
          <a:prstGeom prst="mathNotEqual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Not Equal 24"/>
          <p:cNvSpPr/>
          <p:nvPr/>
        </p:nvSpPr>
        <p:spPr>
          <a:xfrm>
            <a:off x="4054780" y="5877272"/>
            <a:ext cx="683928" cy="432048"/>
          </a:xfrm>
          <a:prstGeom prst="mathNotEqual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Not Equal 25"/>
          <p:cNvSpPr/>
          <p:nvPr/>
        </p:nvSpPr>
        <p:spPr>
          <a:xfrm>
            <a:off x="4067944" y="4653136"/>
            <a:ext cx="683928" cy="432048"/>
          </a:xfrm>
          <a:prstGeom prst="mathNotEqual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5496" y="5445224"/>
            <a:ext cx="3996593" cy="1150108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Одлука о максималном броју запослених на неодређено време у систему државних органа, систему јавних служби ...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04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exagon 9"/>
          <p:cNvSpPr/>
          <p:nvPr/>
        </p:nvSpPr>
        <p:spPr>
          <a:xfrm>
            <a:off x="3707904" y="2638367"/>
            <a:ext cx="1872208" cy="1656184"/>
          </a:xfrm>
          <a:prstGeom prst="hexagon">
            <a:avLst>
              <a:gd name="adj" fmla="val 25000"/>
              <a:gd name="vf" fmla="val 115470"/>
            </a:avLst>
          </a:prstGeom>
          <a:blipFill rotWithShape="1">
            <a:blip r:embed="rId3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Rounded Rectangle 7"/>
          <p:cNvSpPr/>
          <p:nvPr/>
        </p:nvSpPr>
        <p:spPr>
          <a:xfrm>
            <a:off x="4818540" y="3933056"/>
            <a:ext cx="4145424" cy="2772986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Н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ачин поступања са неутрошеним средствима у здравственој установи </a:t>
            </a:r>
            <a:r>
              <a:rPr lang="ru-RU" sz="1700" dirty="0" smtClean="0">
                <a:solidFill>
                  <a:schemeClr val="tx2">
                    <a:lumMod val="75000"/>
                  </a:schemeClr>
                </a:solidFill>
              </a:rPr>
              <a:t>(разлика између признате накнаде за пружене услуге и стварних трошкова насталих приликом њиховог пружања у случајевима када се накнада за рад установе признаје по цени пружене услуге)</a:t>
            </a:r>
            <a:endParaRPr lang="en-US" sz="17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489" y="12652"/>
            <a:ext cx="77398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800" dirty="0">
                <a:solidFill>
                  <a:schemeClr val="bg1"/>
                </a:solidFill>
              </a:rPr>
              <a:t>СКРЕТАЊЕ ПАЖЊЕ </a:t>
            </a:r>
            <a:r>
              <a:rPr lang="sr-Cyrl-RS" sz="2800" dirty="0" smtClean="0">
                <a:solidFill>
                  <a:schemeClr val="bg1"/>
                </a:solidFill>
              </a:rPr>
              <a:t>НА ПИТАЊА КОЈА НИСУ УРЕЂЕНА ПОСТОЈЕЋИМ ПРОПИСИМА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07504" y="1155148"/>
            <a:ext cx="4206020" cy="2448000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Припрема и доношење финансијских планова корисника средстава Републичког фонда за здравствено осигурање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788024" y="1155148"/>
            <a:ext cx="4195594" cy="2448000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Средства доприноса за обавезно здравствено осигурање за финансирање здравствене заштите  нису заштићена од принудног извршења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37060" y="3915073"/>
            <a:ext cx="4176464" cy="2808952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П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ословање здравствених установа које пружају услуге из области туризма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342900" lvl="0" indent="-342900">
              <a:buAutoNum type="arabicParenBoth"/>
            </a:pP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начин расподеле добити и покриће губитка</a:t>
            </a:r>
          </a:p>
          <a:p>
            <a:pPr marL="342900" lvl="0" indent="-342900">
              <a:buAutoNum type="arabicParenBoth"/>
            </a:pP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Унутрашњ</a:t>
            </a:r>
            <a:r>
              <a:rPr lang="en-US" sz="1500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организациј</a:t>
            </a:r>
            <a:r>
              <a:rPr lang="en-US" sz="1500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342900" lvl="0" indent="-342900">
              <a:buAutoNum type="arabicParenBoth"/>
            </a:pP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Коефицијент</a:t>
            </a:r>
            <a:r>
              <a:rPr lang="sr-Cyrl-RS" sz="1500" dirty="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sz="1500" dirty="0" smtClean="0">
                <a:solidFill>
                  <a:schemeClr val="tx2">
                    <a:lumMod val="75000"/>
                  </a:schemeClr>
                </a:solidFill>
              </a:rPr>
              <a:t>за обрачун плате запослених за пружање услуга из области туризма</a:t>
            </a:r>
            <a:endParaRPr lang="en-US" sz="15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11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0653037"/>
              </p:ext>
            </p:extLst>
          </p:nvPr>
        </p:nvGraphicFramePr>
        <p:xfrm>
          <a:off x="1907704" y="1124742"/>
          <a:ext cx="6779096" cy="5472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9096"/>
              </a:tblGrid>
              <a:tr h="117777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Уговорени радници који пружају услуге које се не могу пружати на терет средстава обавезног здравственог осигурања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84849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CS" sz="20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Здравствене установе нису регистроване за делатност</a:t>
                      </a:r>
                      <a:r>
                        <a:rPr lang="sr-Cyrl-CS" sz="20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за</a:t>
                      </a:r>
                      <a:r>
                        <a:rPr lang="sr-Cyrl-CS" sz="20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које су законом основане</a:t>
                      </a:r>
                      <a:endParaRPr lang="en-US" sz="2000" b="0" i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17777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Оснивачи здравствених установа не обезбеђују средства за трошкове извршних пресуда по основу</a:t>
                      </a:r>
                      <a:r>
                        <a:rPr lang="ru-RU" sz="20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обавеза које нису настале у пословању са РФЗО-ом</a:t>
                      </a:r>
                      <a:endParaRPr lang="en-US" sz="2000" b="0" i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18309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Здравствене установе нису наплатиле пружене услуге здравствене заштите, због неусаглашених ставова надлежних органа</a:t>
                      </a:r>
                      <a:endParaRPr lang="en-US" sz="2000" b="0" i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108546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0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Здравствене установе нису успоставиле евиденцију расхода и издарака</a:t>
                      </a:r>
                      <a:r>
                        <a:rPr lang="sr-Cyrl-RS" sz="20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sr-Cyrl-RS" sz="20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по изворима финансирања</a:t>
                      </a:r>
                      <a:endParaRPr lang="en-US" sz="2000" b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2340" y="261610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>
                <a:solidFill>
                  <a:schemeClr val="bg1"/>
                </a:solidFill>
              </a:rPr>
              <a:t>СКРЕТАЊЕ </a:t>
            </a:r>
            <a:r>
              <a:rPr lang="sr-Cyrl-RS" sz="2800" dirty="0" smtClean="0">
                <a:solidFill>
                  <a:schemeClr val="bg1"/>
                </a:solidFill>
              </a:rPr>
              <a:t>ПАЖЊЕ НА ДРУГА ПИТАЊА</a:t>
            </a:r>
            <a:endParaRPr lang="en-US" sz="2800" dirty="0" smtClean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0"/>
            <a:ext cx="1763688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47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>
            <a:off x="4496407" y="5441594"/>
            <a:ext cx="864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8" idx="3"/>
          </p:cNvCxnSpPr>
          <p:nvPr/>
        </p:nvCxnSpPr>
        <p:spPr>
          <a:xfrm>
            <a:off x="4552482" y="4387473"/>
            <a:ext cx="81160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2"/>
          </p:cNvCxnSpPr>
          <p:nvPr/>
        </p:nvCxnSpPr>
        <p:spPr>
          <a:xfrm>
            <a:off x="6488535" y="2636912"/>
            <a:ext cx="0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0555" y="116632"/>
            <a:ext cx="7719797" cy="634082"/>
          </a:xfrm>
        </p:spPr>
        <p:txBody>
          <a:bodyPr>
            <a:no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</a:rPr>
              <a:t>ДАТЕ ПРЕПОРУКЕ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20694" y="1700808"/>
            <a:ext cx="2935682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5400" b="1" dirty="0" smtClean="0">
                <a:solidFill>
                  <a:schemeClr val="tx2">
                    <a:lumMod val="50000"/>
                  </a:schemeClr>
                </a:solidFill>
              </a:rPr>
              <a:t>404</a:t>
            </a:r>
            <a:endParaRPr lang="en-US" sz="5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29192" y="3973473"/>
            <a:ext cx="4123290" cy="828000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solidFill>
                  <a:schemeClr val="accent1">
                    <a:lumMod val="50000"/>
                  </a:schemeClr>
                </a:solidFill>
              </a:rPr>
              <a:t>МЕРЕ ПРЕДУЗЕТЕ </a:t>
            </a:r>
          </a:p>
          <a:p>
            <a:pPr algn="ctr"/>
            <a:r>
              <a:rPr lang="sr-Cyrl-RS" sz="2400" dirty="0" smtClean="0">
                <a:solidFill>
                  <a:schemeClr val="accent1">
                    <a:lumMod val="50000"/>
                  </a:schemeClr>
                </a:solidFill>
              </a:rPr>
              <a:t>У ТОКУ РЕВИЗИЈЕ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9193" y="5027594"/>
            <a:ext cx="4104000" cy="828000"/>
          </a:xfrm>
          <a:prstGeom prst="round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solidFill>
                  <a:schemeClr val="accent1">
                    <a:lumMod val="50000"/>
                  </a:schemeClr>
                </a:solidFill>
              </a:rPr>
              <a:t>ПРЕПОРУКЕ ЗА ПРАЋЕЊЕ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79512" y="3140968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5220072" y="3973473"/>
            <a:ext cx="2736304" cy="828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5400" b="1" dirty="0" smtClean="0">
                <a:solidFill>
                  <a:schemeClr val="tx2">
                    <a:lumMod val="75000"/>
                  </a:schemeClr>
                </a:solidFill>
              </a:rPr>
              <a:t>178</a:t>
            </a:r>
            <a:endParaRPr lang="sr-Cyrl-RS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203425" y="5027594"/>
            <a:ext cx="2736304" cy="828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5400" b="1" dirty="0" smtClean="0">
                <a:solidFill>
                  <a:schemeClr val="tx2">
                    <a:lumMod val="75000"/>
                  </a:schemeClr>
                </a:solidFill>
              </a:rPr>
              <a:t>226</a:t>
            </a:r>
            <a:endParaRPr lang="sr-Cyrl-RS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29193" y="1700808"/>
            <a:ext cx="3962787" cy="9361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chemeClr val="tx2">
                    <a:lumMod val="50000"/>
                  </a:schemeClr>
                </a:solidFill>
              </a:rPr>
              <a:t>УКУПНО ДАТО ПРЕПОРУКА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100392" y="4041068"/>
            <a:ext cx="792088" cy="684076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44%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00392" y="5157192"/>
            <a:ext cx="792088" cy="69840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56%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05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0555" y="116632"/>
            <a:ext cx="7719797" cy="634082"/>
          </a:xfrm>
        </p:spPr>
        <p:txBody>
          <a:bodyPr>
            <a:noAutofit/>
          </a:bodyPr>
          <a:lstStyle/>
          <a:p>
            <a:r>
              <a:rPr lang="sr-Cyrl-RS" sz="2800" dirty="0" smtClean="0">
                <a:solidFill>
                  <a:schemeClr val="bg1"/>
                </a:solidFill>
              </a:rPr>
              <a:t>ПРЕПОРУКЕ ЧИЈА СЕ РАЛИЗАЦИЈА ПРАТИ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5342003"/>
              </p:ext>
            </p:extLst>
          </p:nvPr>
        </p:nvGraphicFramePr>
        <p:xfrm>
          <a:off x="-1476672" y="2348880"/>
          <a:ext cx="10801200" cy="45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827584" y="1340768"/>
            <a:ext cx="4104000" cy="828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800" b="1" dirty="0" smtClean="0">
                <a:solidFill>
                  <a:schemeClr val="accent1">
                    <a:lumMod val="75000"/>
                  </a:schemeClr>
                </a:solidFill>
              </a:rPr>
              <a:t>226</a:t>
            </a:r>
          </a:p>
          <a:p>
            <a:pPr algn="ctr"/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ПРЕПОРУКА ЗА ПРАЋЕЊЕ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887674" y="2168768"/>
            <a:ext cx="3744416" cy="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hlinkClick r:id="" action="ppaction://noaction"/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374214"/>
            <a:ext cx="1872208" cy="187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76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sr-Cyrl-RS" dirty="0" smtClean="0"/>
          </a:p>
          <a:p>
            <a:pPr marL="0" indent="0" algn="ctr">
              <a:buNone/>
            </a:pP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Сви </a:t>
            </a:r>
            <a:r>
              <a:rPr lang="sr-Cyrl-RS" dirty="0">
                <a:solidFill>
                  <a:schemeClr val="tx2">
                    <a:lumMod val="75000"/>
                  </a:schemeClr>
                </a:solidFill>
              </a:rPr>
              <a:t>наши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извештаји су </a:t>
            </a:r>
            <a:r>
              <a:rPr lang="sr-Cyrl-RS" dirty="0">
                <a:solidFill>
                  <a:schemeClr val="tx2">
                    <a:lumMod val="75000"/>
                  </a:schemeClr>
                </a:solidFill>
              </a:rPr>
              <a:t>доступни </a:t>
            </a:r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на </a:t>
            </a:r>
            <a:r>
              <a:rPr lang="sr-Cyrl-RS" dirty="0">
                <a:solidFill>
                  <a:schemeClr val="tx2">
                    <a:lumMod val="75000"/>
                  </a:schemeClr>
                </a:solidFill>
              </a:rPr>
              <a:t>сајту </a:t>
            </a:r>
            <a:r>
              <a:rPr lang="sr-Latn-RS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www.dri.rs</a:t>
            </a:r>
            <a:endParaRPr lang="sr-Cyrl-R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sr-Cyrl-RS" dirty="0"/>
          </a:p>
          <a:p>
            <a:pPr marL="0" indent="0" algn="ctr">
              <a:buNone/>
            </a:pPr>
            <a:r>
              <a:rPr lang="sr-Cyrl-RS" sz="4800" dirty="0">
                <a:solidFill>
                  <a:schemeClr val="tx2">
                    <a:lumMod val="75000"/>
                  </a:schemeClr>
                </a:solidFill>
              </a:rPr>
              <a:t>ХВАЛА НА ПАЖЊИ!</a:t>
            </a:r>
            <a:endParaRPr lang="en-US" sz="4800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0" y="141560"/>
            <a:ext cx="7956376" cy="47912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sz="2800" dirty="0" smtClean="0">
                <a:solidFill>
                  <a:schemeClr val="bg1"/>
                </a:solidFill>
              </a:rPr>
              <a:t>ДРЖАВНА РЕВИЗОРСКА ИНСТИТУЦИЈА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21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82843" y="2376656"/>
            <a:ext cx="900000" cy="862433"/>
          </a:xfrm>
          <a:prstGeom prst="roundRect">
            <a:avLst>
              <a:gd name="adj" fmla="val 10000"/>
            </a:avLst>
          </a:prstGeom>
          <a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4" name="Straight Connector 3"/>
          <p:cNvCxnSpPr/>
          <p:nvPr/>
        </p:nvCxnSpPr>
        <p:spPr>
          <a:xfrm>
            <a:off x="1571990" y="1998437"/>
            <a:ext cx="734453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03646" y="1136662"/>
            <a:ext cx="33864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>
                <a:solidFill>
                  <a:schemeClr val="accent6">
                    <a:lumMod val="75000"/>
                  </a:schemeClr>
                </a:solidFill>
              </a:rPr>
              <a:t>БРОЈ ЗАПОСЛЕНИХ </a:t>
            </a:r>
          </a:p>
          <a:p>
            <a:pPr algn="ctr"/>
            <a:r>
              <a:rPr lang="sr-Cyrl-RS" sz="2000" dirty="0" smtClean="0">
                <a:solidFill>
                  <a:schemeClr val="accent6">
                    <a:lumMod val="75000"/>
                  </a:schemeClr>
                </a:solidFill>
              </a:rPr>
              <a:t>на дан 31.12.2015. године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76056" y="982774"/>
            <a:ext cx="3672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000" dirty="0" smtClean="0">
                <a:solidFill>
                  <a:schemeClr val="accent6">
                    <a:lumMod val="75000"/>
                  </a:schemeClr>
                </a:solidFill>
              </a:rPr>
              <a:t>КОРИСНИЦИ ПРАВА/ </a:t>
            </a:r>
          </a:p>
          <a:p>
            <a:pPr algn="ctr"/>
            <a:r>
              <a:rPr lang="sr-Cyrl-RS" sz="2000" dirty="0" smtClean="0">
                <a:solidFill>
                  <a:schemeClr val="accent6">
                    <a:lumMod val="75000"/>
                  </a:schemeClr>
                </a:solidFill>
              </a:rPr>
              <a:t>ОБАВЕЗНО ОСИГУРАНА ЛИЦА</a:t>
            </a:r>
          </a:p>
          <a:p>
            <a:pPr algn="ctr"/>
            <a:r>
              <a:rPr lang="sr-Cyrl-RS" sz="2000" dirty="0">
                <a:solidFill>
                  <a:schemeClr val="accent6">
                    <a:lumMod val="75000"/>
                  </a:schemeClr>
                </a:solidFill>
              </a:rPr>
              <a:t>на дан </a:t>
            </a:r>
            <a:r>
              <a:rPr lang="sr-Cyrl-RS" sz="2000" dirty="0" smtClean="0">
                <a:solidFill>
                  <a:schemeClr val="accent6">
                    <a:lumMod val="75000"/>
                  </a:schemeClr>
                </a:solidFill>
              </a:rPr>
              <a:t>31.12.2015.године</a:t>
            </a:r>
            <a:endParaRPr lang="en-US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1697" y="3799339"/>
            <a:ext cx="1547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600" dirty="0" smtClean="0">
                <a:solidFill>
                  <a:schemeClr val="tx2">
                    <a:lumMod val="75000"/>
                  </a:schemeClr>
                </a:solidFill>
              </a:rPr>
              <a:t>Корисници средстава РФЗО-а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999631" y="4630336"/>
            <a:ext cx="19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sr-Cyrl-RS" sz="2800" dirty="0" smtClean="0">
                <a:solidFill>
                  <a:schemeClr val="tx2">
                    <a:lumMod val="75000"/>
                  </a:schemeClr>
                </a:solidFill>
              </a:rPr>
              <a:t>12.962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957422" y="2807872"/>
            <a:ext cx="19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>
                <a:solidFill>
                  <a:schemeClr val="tx2">
                    <a:lumMod val="75000"/>
                  </a:schemeClr>
                </a:solidFill>
              </a:rPr>
              <a:t>2.006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042425"/>
              </p:ext>
            </p:extLst>
          </p:nvPr>
        </p:nvGraphicFramePr>
        <p:xfrm>
          <a:off x="4790110" y="2132856"/>
          <a:ext cx="4126414" cy="3893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3207"/>
                <a:gridCol w="2063207"/>
              </a:tblGrid>
              <a:tr h="3893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2400" b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2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Број осигураних лица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2400" b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2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sr-Cyrl-RS" sz="24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Осигураници по члану</a:t>
                      </a:r>
                      <a:r>
                        <a:rPr lang="sr-Cyrl-RS" sz="24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22. Закона о здравственом осигурању</a:t>
                      </a:r>
                      <a:r>
                        <a:rPr lang="sr-Latn-RS" sz="2400" b="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en-US" sz="2400" b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2800" b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2800" b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6</a:t>
                      </a:r>
                      <a:r>
                        <a:rPr lang="sr-Cyrl-RS" sz="2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.</a:t>
                      </a:r>
                      <a:r>
                        <a:rPr lang="en-US" sz="2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817</a:t>
                      </a:r>
                      <a:r>
                        <a:rPr lang="sr-Cyrl-RS" sz="2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.</a:t>
                      </a:r>
                      <a:r>
                        <a:rPr lang="en-US" sz="2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157</a:t>
                      </a:r>
                      <a:endParaRPr lang="sr-Cyrl-RS" sz="2800" b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r-Cyrl-RS" sz="2800" b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r"/>
                      <a:endParaRPr lang="sr-Cyrl-RS" sz="2800" b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r"/>
                      <a:endParaRPr lang="sr-Cyrl-RS" sz="2800" b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r"/>
                      <a:endParaRPr lang="sr-Cyrl-RS" sz="2800" b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  <a:p>
                      <a:pPr algn="r"/>
                      <a:r>
                        <a:rPr lang="sr-Latn-RS" sz="2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sr-Cyrl-RS" sz="2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982.973</a:t>
                      </a:r>
                      <a:r>
                        <a:rPr lang="sr-Latn-RS" sz="28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en-US" sz="28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1632843" y="6165304"/>
            <a:ext cx="7200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0" y="188640"/>
            <a:ext cx="787484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sr-Cyrl-RS" sz="2800" dirty="0" smtClean="0">
                <a:solidFill>
                  <a:schemeClr val="bg1"/>
                </a:solidFill>
              </a:rPr>
              <a:t>СУБЈЕКТИ РЕВИЗИЈЕ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150254" y="4864409"/>
            <a:ext cx="1482589" cy="880525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5" name="Straight Connector 4"/>
          <p:cNvCxnSpPr/>
          <p:nvPr/>
        </p:nvCxnSpPr>
        <p:spPr>
          <a:xfrm>
            <a:off x="1571990" y="3799339"/>
            <a:ext cx="726165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963407" y="6257317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>
                <a:solidFill>
                  <a:schemeClr val="tx2">
                    <a:lumMod val="75000"/>
                  </a:schemeClr>
                </a:solidFill>
              </a:rPr>
              <a:t>114.968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19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3"/>
          <p:cNvSpPr>
            <a:spLocks noChangeArrowheads="1"/>
          </p:cNvSpPr>
          <p:nvPr/>
        </p:nvSpPr>
        <p:spPr bwMode="auto">
          <a:xfrm>
            <a:off x="0" y="0"/>
            <a:ext cx="7740352" cy="935038"/>
          </a:xfrm>
          <a:prstGeom prst="rect">
            <a:avLst/>
          </a:prstGeom>
          <a:solidFill>
            <a:srgbClr val="2D2D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en-US" sz="2000" b="1" dirty="0">
                <a:solidFill>
                  <a:schemeClr val="bg1"/>
                </a:solidFill>
                <a:latin typeface="Arial Narrow" pitchFamily="34" charset="0"/>
              </a:rPr>
              <a:t/>
            </a:r>
            <a:br>
              <a:rPr lang="de-DE" altLang="en-US" sz="2000" b="1" dirty="0">
                <a:solidFill>
                  <a:schemeClr val="bg1"/>
                </a:solidFill>
                <a:latin typeface="Arial Narrow" pitchFamily="34" charset="0"/>
              </a:rPr>
            </a:br>
            <a:endParaRPr lang="en-GB" altLang="en-US" sz="1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0"/>
            <a:ext cx="709508" cy="93503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105" y="44624"/>
            <a:ext cx="7687247" cy="83099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algn="ctr"/>
            <a:r>
              <a:rPr lang="sr-Cyrl-RS" sz="2400" dirty="0" smtClean="0">
                <a:solidFill>
                  <a:schemeClr val="bg1"/>
                </a:solidFill>
              </a:rPr>
              <a:t>КАДРОВСКИ КАПАЦИТЕТИ </a:t>
            </a:r>
            <a:r>
              <a:rPr lang="sr-Cyrl-RS" sz="2400" dirty="0">
                <a:solidFill>
                  <a:schemeClr val="bg1"/>
                </a:solidFill>
              </a:rPr>
              <a:t>СЕКТОРА</a:t>
            </a:r>
            <a:r>
              <a:rPr lang="sr-Cyrl-RS" sz="2400" dirty="0" smtClean="0">
                <a:solidFill>
                  <a:schemeClr val="bg1"/>
                </a:solidFill>
              </a:rPr>
              <a:t> ЗА РЕВИЗИЈУ ОРГАНИЗАЦИЈА ОБАВЕЗНОГ СОЦИЈАЛНОГ ОСИГУРАЊА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44224" y="4077072"/>
            <a:ext cx="129579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500" b="0" dirty="0">
                <a:solidFill>
                  <a:schemeClr val="bg1"/>
                </a:solidFill>
                <a:latin typeface="+mn-lt"/>
              </a:rPr>
              <a:t>Фонд за социјално осигурање војних </a:t>
            </a:r>
            <a:r>
              <a:rPr lang="sr-Cyrl-RS" sz="1500" b="0" dirty="0" smtClean="0">
                <a:solidFill>
                  <a:schemeClr val="bg1"/>
                </a:solidFill>
                <a:latin typeface="+mn-lt"/>
              </a:rPr>
              <a:t>осигураника</a:t>
            </a:r>
            <a:endParaRPr lang="en-US" sz="1500" b="0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979768900"/>
              </p:ext>
            </p:extLst>
          </p:nvPr>
        </p:nvGraphicFramePr>
        <p:xfrm>
          <a:off x="53105" y="922098"/>
          <a:ext cx="9144000" cy="1572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5422" y="2531450"/>
            <a:ext cx="9143999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sr-Cyrl-RS" sz="2400" b="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СТРУКТУРА КАДРА</a:t>
            </a:r>
            <a:endParaRPr lang="en-US" sz="2400" b="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775046427"/>
              </p:ext>
            </p:extLst>
          </p:nvPr>
        </p:nvGraphicFramePr>
        <p:xfrm>
          <a:off x="179512" y="2900118"/>
          <a:ext cx="8856984" cy="3957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8688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326855"/>
              </p:ext>
            </p:extLst>
          </p:nvPr>
        </p:nvGraphicFramePr>
        <p:xfrm>
          <a:off x="1065234" y="5373216"/>
          <a:ext cx="6819134" cy="1385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3171"/>
                <a:gridCol w="1367249"/>
                <a:gridCol w="1310280"/>
                <a:gridCol w="1424217"/>
                <a:gridCol w="1424217"/>
              </a:tblGrid>
              <a:tr h="692656">
                <a:tc>
                  <a:txBody>
                    <a:bodyPr/>
                    <a:lstStyle/>
                    <a:p>
                      <a:pPr algn="ctr"/>
                      <a:r>
                        <a:rPr lang="sr-Cyrl-RS" sz="36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2012.</a:t>
                      </a:r>
                      <a:endParaRPr lang="en-US" sz="36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2013.</a:t>
                      </a:r>
                      <a:endParaRPr lang="en-US" sz="36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2014.</a:t>
                      </a:r>
                      <a:endParaRPr lang="en-US" sz="36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2015.</a:t>
                      </a:r>
                      <a:endParaRPr lang="en-US" sz="36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2016.</a:t>
                      </a:r>
                      <a:endParaRPr lang="en-US" sz="36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2656">
                <a:tc>
                  <a:txBody>
                    <a:bodyPr/>
                    <a:lstStyle/>
                    <a:p>
                      <a:pPr algn="ctr"/>
                      <a:r>
                        <a:rPr lang="sr-Cyrl-RS" sz="36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78</a:t>
                      </a:r>
                      <a:endParaRPr lang="en-US" sz="36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US" sz="36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11</a:t>
                      </a:r>
                      <a:endParaRPr lang="en-US" sz="36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9</a:t>
                      </a:r>
                      <a:endParaRPr lang="en-US" sz="36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3600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11</a:t>
                      </a:r>
                      <a:endParaRPr lang="en-US" sz="3600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19641187"/>
              </p:ext>
            </p:extLst>
          </p:nvPr>
        </p:nvGraphicFramePr>
        <p:xfrm>
          <a:off x="915874" y="1124744"/>
          <a:ext cx="1656183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915874" y="4725144"/>
            <a:ext cx="6984776" cy="64807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КОРИСНИЦИ СРЕДСТАВА</a:t>
            </a:r>
            <a:r>
              <a:rPr lang="sr-Latn-RS" sz="2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РФЗО-</a:t>
            </a:r>
            <a:r>
              <a:rPr lang="sr-Latn-RS" sz="2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a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64664" y="188640"/>
            <a:ext cx="7104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>
                <a:solidFill>
                  <a:schemeClr val="bg1"/>
                </a:solidFill>
              </a:rPr>
              <a:t>ДО САДА СПРОВЕДЕНЕ РЕВИЗИЈЕ</a:t>
            </a:r>
            <a:endParaRPr lang="en-US" sz="2800" dirty="0">
              <a:solidFill>
                <a:schemeClr val="bg1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197584" y="2996952"/>
            <a:ext cx="684000" cy="2523716"/>
            <a:chOff x="260425" y="3645024"/>
            <a:chExt cx="1124130" cy="1728192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260425" y="5373216"/>
              <a:ext cx="1124130" cy="0"/>
            </a:xfrm>
            <a:prstGeom prst="line">
              <a:avLst/>
            </a:prstGeom>
            <a:ln w="3175">
              <a:solidFill>
                <a:schemeClr val="accent1">
                  <a:lumMod val="75000"/>
                </a:schemeClr>
              </a:solidFill>
              <a:headEnd w="sm" len="sm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260426" y="3645024"/>
              <a:ext cx="1124129" cy="0"/>
            </a:xfrm>
            <a:prstGeom prst="line">
              <a:avLst/>
            </a:prstGeom>
            <a:ln w="3175">
              <a:solidFill>
                <a:schemeClr val="accent1">
                  <a:lumMod val="75000"/>
                </a:schemeClr>
              </a:solidFill>
              <a:headEnd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260425" y="3645024"/>
              <a:ext cx="0" cy="1728192"/>
            </a:xfrm>
            <a:prstGeom prst="line">
              <a:avLst/>
            </a:prstGeom>
            <a:ln w="3175">
              <a:solidFill>
                <a:schemeClr val="accent1">
                  <a:lumMod val="75000"/>
                </a:schemeClr>
              </a:solidFill>
              <a:headEnd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/>
          <p:nvPr/>
        </p:nvSpPr>
        <p:spPr>
          <a:xfrm>
            <a:off x="8087636" y="6093296"/>
            <a:ext cx="948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sr-Cyrl-RS" sz="3600" dirty="0" smtClean="0">
                <a:solidFill>
                  <a:schemeClr val="tx2">
                    <a:lumMod val="75000"/>
                  </a:schemeClr>
                </a:solidFill>
              </a:rPr>
              <a:t>110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166022" y="5520668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∑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575332"/>
              </p:ext>
            </p:extLst>
          </p:nvPr>
        </p:nvGraphicFramePr>
        <p:xfrm>
          <a:off x="1115616" y="3267856"/>
          <a:ext cx="115212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</a:tblGrid>
              <a:tr h="360040">
                <a:tc>
                  <a:txBody>
                    <a:bodyPr/>
                    <a:lstStyle/>
                    <a:p>
                      <a:r>
                        <a:rPr lang="sr-Cyrl-RS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2012.</a:t>
                      </a:r>
                      <a:endParaRPr lang="en-US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sr-Cyrl-RS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2014.</a:t>
                      </a:r>
                      <a:endParaRPr lang="en-US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sr-Cyrl-RS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2015.</a:t>
                      </a:r>
                      <a:endParaRPr lang="en-US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sr-Cyrl-RS" b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2016.</a:t>
                      </a:r>
                      <a:endParaRPr lang="en-US" b="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4408262" y="1268760"/>
            <a:ext cx="3299612" cy="26300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7200" dirty="0" smtClean="0">
                <a:solidFill>
                  <a:schemeClr val="tx2">
                    <a:lumMod val="75000"/>
                  </a:schemeClr>
                </a:solidFill>
              </a:rPr>
              <a:t>114</a:t>
            </a:r>
          </a:p>
          <a:p>
            <a:pPr algn="ctr"/>
            <a:r>
              <a:rPr lang="sr-Cyrl-RS" sz="2400" dirty="0" smtClean="0">
                <a:solidFill>
                  <a:schemeClr val="tx2">
                    <a:lumMod val="75000"/>
                  </a:schemeClr>
                </a:solidFill>
              </a:rPr>
              <a:t>ИЗВЕШТАЈА О РЕВИЗИЈИ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33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3"/>
          <p:cNvSpPr>
            <a:spLocks noChangeArrowheads="1"/>
          </p:cNvSpPr>
          <p:nvPr/>
        </p:nvSpPr>
        <p:spPr bwMode="auto">
          <a:xfrm>
            <a:off x="-16382" y="-20305"/>
            <a:ext cx="7900750" cy="935038"/>
          </a:xfrm>
          <a:prstGeom prst="rect">
            <a:avLst/>
          </a:prstGeom>
          <a:solidFill>
            <a:srgbClr val="2D2D8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t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en-US" sz="2000" b="1" dirty="0">
                <a:solidFill>
                  <a:schemeClr val="bg1"/>
                </a:solidFill>
                <a:latin typeface="Arial Narrow" pitchFamily="34" charset="0"/>
              </a:rPr>
              <a:t/>
            </a:r>
            <a:br>
              <a:rPr lang="de-DE" altLang="en-US" sz="2000" b="1" dirty="0">
                <a:solidFill>
                  <a:schemeClr val="bg1"/>
                </a:solidFill>
                <a:latin typeface="Arial Narrow" pitchFamily="34" charset="0"/>
              </a:rPr>
            </a:br>
            <a:endParaRPr lang="en-GB" altLang="en-US" sz="18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45901"/>
            <a:ext cx="709508" cy="93503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3573" y="159173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>
                <a:solidFill>
                  <a:schemeClr val="bg1"/>
                </a:solidFill>
                <a:latin typeface="+mn-lt"/>
              </a:rPr>
              <a:t>СПРОВЕДЕНЕ РЕВИЗИЈЕ У</a:t>
            </a:r>
            <a:r>
              <a:rPr lang="en-US" sz="2800" smtClean="0">
                <a:solidFill>
                  <a:schemeClr val="bg1"/>
                </a:solidFill>
                <a:latin typeface="+mn-lt"/>
              </a:rPr>
              <a:t> 201</a:t>
            </a:r>
            <a:r>
              <a:rPr lang="en-US" sz="2800" dirty="0">
                <a:solidFill>
                  <a:schemeClr val="bg1"/>
                </a:solidFill>
              </a:rPr>
              <a:t>6</a:t>
            </a:r>
            <a:r>
              <a:rPr lang="sr-Cyrl-RS" sz="2800" smtClean="0">
                <a:solidFill>
                  <a:schemeClr val="bg1"/>
                </a:solidFill>
                <a:latin typeface="+mn-lt"/>
              </a:rPr>
              <a:t>. </a:t>
            </a:r>
            <a:r>
              <a:rPr lang="sr-Cyrl-RS" sz="2800" dirty="0" smtClean="0">
                <a:solidFill>
                  <a:schemeClr val="bg1"/>
                </a:solidFill>
                <a:latin typeface="+mn-lt"/>
              </a:rPr>
              <a:t>ГОДИН</a:t>
            </a:r>
            <a:r>
              <a:rPr lang="sr-Cyrl-RS" sz="2800" dirty="0">
                <a:solidFill>
                  <a:schemeClr val="bg1"/>
                </a:solidFill>
                <a:latin typeface="+mn-lt"/>
              </a:rPr>
              <a:t>И</a:t>
            </a:r>
            <a:r>
              <a:rPr lang="sr-Cyrl-RS" sz="2800" dirty="0" smtClean="0">
                <a:solidFill>
                  <a:schemeClr val="bg1"/>
                </a:solidFill>
                <a:latin typeface="+mn-lt"/>
              </a:rPr>
              <a:t> </a:t>
            </a:r>
            <a:endParaRPr lang="en-US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88801" y="1557826"/>
            <a:ext cx="1152000" cy="1008000"/>
          </a:xfrm>
          <a:prstGeom prst="roundRect">
            <a:avLst>
              <a:gd name="adj" fmla="val 10000"/>
            </a:avLst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13" name="Straight Connector 12"/>
          <p:cNvCxnSpPr/>
          <p:nvPr/>
        </p:nvCxnSpPr>
        <p:spPr>
          <a:xfrm>
            <a:off x="0" y="3146811"/>
            <a:ext cx="91440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74725" y="992008"/>
            <a:ext cx="8141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РЕПУБЛИЧКИ ФОНД ЗА ЗДРАВСТВЕНО ОСИГУРАЊЕ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4725" y="3325910"/>
            <a:ext cx="2088000" cy="100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1600" dirty="0">
                <a:solidFill>
                  <a:schemeClr val="tx2">
                    <a:lumMod val="75000"/>
                  </a:schemeClr>
                </a:solidFill>
              </a:rPr>
              <a:t>ПРИМАРНА ЗДРАВСТВЕНА ЗАШТИТА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57482" y="3325910"/>
            <a:ext cx="2088000" cy="100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1600" dirty="0">
                <a:solidFill>
                  <a:schemeClr val="tx2">
                    <a:lumMod val="75000"/>
                  </a:schemeClr>
                </a:solidFill>
              </a:rPr>
              <a:t>СЕКУНДАРНА ЗДРАВСТВЕНА ЗАШТИТА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716016" y="3325910"/>
            <a:ext cx="2088000" cy="100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sr-Cyrl-CS" sz="1600" dirty="0">
                <a:solidFill>
                  <a:schemeClr val="tx2">
                    <a:lumMod val="75000"/>
                  </a:schemeClr>
                </a:solidFill>
              </a:rPr>
              <a:t>ТЕРЦИЈАРНА ЗДРАВСТВЕНА ЗАШТИТА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930719" y="3325910"/>
            <a:ext cx="2088000" cy="100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ЗДРАВСТВЕНА ДЕЛАТНОСТ КОЈА СЕ ОБАВЉА НА ВИШЕ НИВОА </a:t>
            </a: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0" name="Straight Connector 19"/>
          <p:cNvCxnSpPr>
            <a:endCxn id="14" idx="0"/>
          </p:cNvCxnSpPr>
          <p:nvPr/>
        </p:nvCxnSpPr>
        <p:spPr>
          <a:xfrm>
            <a:off x="1218725" y="3181894"/>
            <a:ext cx="0" cy="14401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464801" y="3081896"/>
            <a:ext cx="0" cy="208931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16" idx="0"/>
          </p:cNvCxnSpPr>
          <p:nvPr/>
        </p:nvCxnSpPr>
        <p:spPr>
          <a:xfrm>
            <a:off x="5760016" y="3181894"/>
            <a:ext cx="0" cy="14401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7" idx="0"/>
          </p:cNvCxnSpPr>
          <p:nvPr/>
        </p:nvCxnSpPr>
        <p:spPr>
          <a:xfrm flipH="1">
            <a:off x="7974719" y="3181894"/>
            <a:ext cx="1" cy="144016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479026" y="2564434"/>
            <a:ext cx="0" cy="597185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501482" y="2712564"/>
            <a:ext cx="3674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accent6">
                    <a:lumMod val="75000"/>
                  </a:schemeClr>
                </a:solidFill>
              </a:rPr>
              <a:t>КОРИСНИЦИ СРЕДСТАВА РФЗО-а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88198" y="4416612"/>
            <a:ext cx="20880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Градски завод за хитну медицинску помоћ Београд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ДЗ Нови Сад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ДЗ Ниш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ДЗ Крушевац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Апотека Панчево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286112" y="4416612"/>
            <a:ext cx="23092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716016" y="4482515"/>
            <a:ext cx="2052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§"/>
            </a:pPr>
            <a:endParaRPr 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975023" y="4451737"/>
            <a:ext cx="2043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2" name="Straight Connector 51"/>
          <p:cNvCxnSpPr/>
          <p:nvPr/>
        </p:nvCxnSpPr>
        <p:spPr>
          <a:xfrm>
            <a:off x="23387" y="1448660"/>
            <a:ext cx="9144000" cy="0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435026" y="4503687"/>
            <a:ext cx="2088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Специјална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болница „Меркур“ Врњачка бања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Специјална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болница за 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рехабилитацију Бања Ковиљача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77507" y="4453751"/>
            <a:ext cx="2088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Институт за рехабилитацију Београд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904086" y="4416612"/>
            <a:ext cx="22399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Градски завод за јавно здравље Београд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Институт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за јавно здравље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Војводине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</a:rPr>
              <a:t>Институт за вирусологију, вакцине и серуме „Торлак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“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34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val 18"/>
          <p:cNvSpPr/>
          <p:nvPr/>
        </p:nvSpPr>
        <p:spPr>
          <a:xfrm>
            <a:off x="107713" y="2077415"/>
            <a:ext cx="5436010" cy="3791631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/>
              <a:t>ОБУХВАЋЕНИ ПОДАЦИ ИЗ ФИНАНСИЈСКИХ </a:t>
            </a:r>
            <a:r>
              <a:rPr lang="sr-Cyrl-RS" sz="2400" dirty="0" smtClean="0"/>
              <a:t>ИЗВЕШТАЈА  </a:t>
            </a:r>
            <a:r>
              <a:rPr lang="sr-Cyrl-RS" sz="2400" dirty="0"/>
              <a:t>У СПРОВЕДЕНИМ </a:t>
            </a:r>
            <a:r>
              <a:rPr lang="sr-Latn-RS" sz="2400" dirty="0" smtClean="0"/>
              <a:t> </a:t>
            </a:r>
            <a:r>
              <a:rPr lang="sr-Cyrl-RS" sz="2400" dirty="0" smtClean="0"/>
              <a:t>РЕВИЗИЈАМА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996360" y="1839232"/>
            <a:ext cx="2268000" cy="936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sr-Cyrl-RS" sz="2800" b="1" dirty="0" smtClean="0">
                <a:solidFill>
                  <a:schemeClr val="accent1">
                    <a:lumMod val="50000"/>
                  </a:schemeClr>
                </a:solidFill>
              </a:rPr>
              <a:t>218,7</a:t>
            </a:r>
          </a:p>
          <a:p>
            <a:pPr algn="ctr"/>
            <a:r>
              <a:rPr lang="sr-Cyrl-RS" sz="1400" dirty="0" smtClean="0">
                <a:solidFill>
                  <a:schemeClr val="accent1">
                    <a:lumMod val="50000"/>
                  </a:schemeClr>
                </a:solidFill>
              </a:rPr>
              <a:t>милијарди динара</a:t>
            </a: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3275723" y="5229200"/>
            <a:ext cx="2268000" cy="936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sr-Cyrl-RS" sz="2800" b="1" dirty="0" smtClean="0">
                <a:solidFill>
                  <a:schemeClr val="tx2">
                    <a:lumMod val="75000"/>
                  </a:schemeClr>
                </a:solidFill>
              </a:rPr>
              <a:t>14</a:t>
            </a:r>
            <a:endParaRPr lang="sr-Cyrl-RS" sz="28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sr-Cyrl-RS" sz="1400" dirty="0" smtClean="0">
                <a:solidFill>
                  <a:schemeClr val="tx2">
                    <a:lumMod val="75000"/>
                  </a:schemeClr>
                </a:solidFill>
              </a:rPr>
              <a:t>милијарди динара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4570908" y="4063134"/>
            <a:ext cx="2268000" cy="936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sr-Cyrl-RS" sz="2800" b="1" dirty="0" smtClean="0">
                <a:solidFill>
                  <a:schemeClr val="tx2">
                    <a:lumMod val="75000"/>
                  </a:schemeClr>
                </a:solidFill>
              </a:rPr>
              <a:t>21,2</a:t>
            </a:r>
          </a:p>
          <a:p>
            <a:pPr algn="ctr"/>
            <a:r>
              <a:rPr lang="sr-Cyrl-RS" sz="1400" dirty="0" smtClean="0">
                <a:solidFill>
                  <a:schemeClr val="tx2">
                    <a:lumMod val="75000"/>
                  </a:schemeClr>
                </a:solidFill>
              </a:rPr>
              <a:t>милијарди динара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4767630" y="2838536"/>
            <a:ext cx="2268000" cy="936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sr-Cyrl-RS" sz="2800" b="1" dirty="0" smtClean="0">
                <a:solidFill>
                  <a:schemeClr val="tx2">
                    <a:lumMod val="75000"/>
                  </a:schemeClr>
                </a:solidFill>
              </a:rPr>
              <a:t>7,7</a:t>
            </a:r>
          </a:p>
          <a:p>
            <a:pPr algn="ctr"/>
            <a:r>
              <a:rPr lang="sr-Cyrl-RS" sz="1400" dirty="0" smtClean="0">
                <a:solidFill>
                  <a:schemeClr val="tx2">
                    <a:lumMod val="75000"/>
                  </a:schemeClr>
                </a:solidFill>
              </a:rPr>
              <a:t>милијарди динара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2141723" y="1262555"/>
            <a:ext cx="2268000" cy="9360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36000" rIns="36000"/>
          <a:lstStyle/>
          <a:p>
            <a:pPr algn="ctr"/>
            <a:r>
              <a:rPr lang="sr-Cyrl-RS" sz="2800" b="1" dirty="0" smtClean="0">
                <a:solidFill>
                  <a:schemeClr val="tx2">
                    <a:lumMod val="75000"/>
                  </a:schemeClr>
                </a:solidFill>
              </a:rPr>
              <a:t>218,9</a:t>
            </a:r>
          </a:p>
          <a:p>
            <a:pPr algn="ctr"/>
            <a:r>
              <a:rPr lang="sr-Cyrl-RS" sz="1400" dirty="0" smtClean="0">
                <a:solidFill>
                  <a:schemeClr val="tx2">
                    <a:lumMod val="75000"/>
                  </a:schemeClr>
                </a:solidFill>
              </a:rPr>
              <a:t>милијарди динара</a:t>
            </a:r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84695" y="992555"/>
            <a:ext cx="2124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ПРИХОДИ И ПРИМАЊА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922016" y="1658555"/>
            <a:ext cx="2124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РАСХОДИ И ИЗДАЦИ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660232" y="2748490"/>
            <a:ext cx="2124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НЕФИНАНСИЈСКА ИМОВИНА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513774" y="3991134"/>
            <a:ext cx="2124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ФИНАНСИЈСКА</a:t>
            </a:r>
          </a:p>
          <a:p>
            <a:pPr algn="ctr"/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ИМОВИНА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269279" y="5210943"/>
            <a:ext cx="2124000" cy="54000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dirty="0" smtClean="0">
                <a:solidFill>
                  <a:schemeClr val="tx2">
                    <a:lumMod val="75000"/>
                  </a:schemeClr>
                </a:solidFill>
              </a:rPr>
              <a:t>ОБАВЕЗЕ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-19348" y="6318000"/>
            <a:ext cx="9180512" cy="540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solidFill>
                  <a:schemeClr val="bg1"/>
                </a:solidFill>
              </a:rPr>
              <a:t>ИНТЕРНА ФИНАНСИЈСКА КОНТРОЛА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-36512" y="220578"/>
            <a:ext cx="79026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ОБУХВАТ РЕВИЗИЈЕ</a:t>
            </a:r>
            <a:endParaRPr lang="en-US" sz="2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24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-13563" y="188640"/>
            <a:ext cx="76718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800" dirty="0" smtClean="0">
                <a:solidFill>
                  <a:schemeClr val="bg1"/>
                </a:solidFill>
              </a:rPr>
              <a:t>РЕВИЗИОНИ НАЛАЗИ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31840" y="6462645"/>
            <a:ext cx="3960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i="1" dirty="0" smtClean="0">
                <a:solidFill>
                  <a:schemeClr val="tx2">
                    <a:lumMod val="50000"/>
                  </a:schemeClr>
                </a:solidFill>
              </a:rPr>
              <a:t>износи у милијардама динара</a:t>
            </a:r>
            <a:endParaRPr lang="en-US" sz="1400" i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4136370267"/>
              </p:ext>
            </p:extLst>
          </p:nvPr>
        </p:nvGraphicFramePr>
        <p:xfrm>
          <a:off x="5400600" y="1689127"/>
          <a:ext cx="3347864" cy="4502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4065" y="3427536"/>
            <a:ext cx="137821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1400" dirty="0" smtClean="0">
                <a:solidFill>
                  <a:schemeClr val="tx2">
                    <a:lumMod val="75000"/>
                  </a:schemeClr>
                </a:solidFill>
              </a:rPr>
              <a:t> ФИНАНСИЈСКИ ИЗВЕШТАЈИ </a:t>
            </a:r>
          </a:p>
          <a:p>
            <a:pPr algn="ctr"/>
            <a:r>
              <a:rPr lang="sr-Cyrl-RS" sz="1400" b="1" dirty="0" smtClean="0">
                <a:solidFill>
                  <a:schemeClr val="accent6">
                    <a:lumMod val="75000"/>
                  </a:schemeClr>
                </a:solidFill>
              </a:rPr>
              <a:t>0,99</a:t>
            </a:r>
            <a:endParaRPr lang="en-US" sz="1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sr-Cyrl-RS" sz="1400" b="1" dirty="0" smtClean="0">
                <a:solidFill>
                  <a:schemeClr val="accent6">
                    <a:lumMod val="75000"/>
                  </a:schemeClr>
                </a:solidFill>
              </a:rPr>
              <a:t> милијарди динара </a:t>
            </a:r>
            <a:endParaRPr lang="en-US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92280" y="3419610"/>
            <a:ext cx="137967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r-Cyrl-RS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sr-Cyrl-RS" sz="1400" dirty="0" smtClean="0">
                <a:solidFill>
                  <a:schemeClr val="tx2">
                    <a:lumMod val="75000"/>
                  </a:schemeClr>
                </a:solidFill>
              </a:rPr>
              <a:t>ПРАВИЛНОСТ ПОСЛОВАЊА</a:t>
            </a:r>
          </a:p>
          <a:p>
            <a:pPr algn="ctr"/>
            <a:endParaRPr lang="sr-Cyrl-R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sr-Cyrl-RS" sz="1400" b="1" dirty="0" smtClean="0">
                <a:solidFill>
                  <a:schemeClr val="accent6">
                    <a:lumMod val="75000"/>
                  </a:schemeClr>
                </a:solidFill>
              </a:rPr>
              <a:t>1,18</a:t>
            </a:r>
          </a:p>
          <a:p>
            <a:pPr algn="ctr"/>
            <a:r>
              <a:rPr lang="sr-Cyrl-RS" sz="1400" b="1" dirty="0" smtClean="0">
                <a:solidFill>
                  <a:schemeClr val="accent6">
                    <a:lumMod val="75000"/>
                  </a:schemeClr>
                </a:solidFill>
              </a:rPr>
              <a:t>милијарди динара </a:t>
            </a:r>
            <a:endParaRPr lang="en-US" sz="14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n-US" sz="14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67544" y="1104714"/>
            <a:ext cx="4968552" cy="5838188"/>
            <a:chOff x="616143" y="1026414"/>
            <a:chExt cx="6332121" cy="5838188"/>
          </a:xfrm>
        </p:grpSpPr>
        <p:sp>
          <p:nvSpPr>
            <p:cNvPr id="5" name="Rounded Rectangle 4"/>
            <p:cNvSpPr/>
            <p:nvPr/>
          </p:nvSpPr>
          <p:spPr>
            <a:xfrm>
              <a:off x="616143" y="3615100"/>
              <a:ext cx="2386015" cy="6480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sr-Cyrl-RS" dirty="0" smtClean="0">
                  <a:solidFill>
                    <a:schemeClr val="tx2">
                      <a:lumMod val="75000"/>
                    </a:schemeClr>
                  </a:solidFill>
                </a:rPr>
                <a:t>ФИНАНСИЈСКА ИМОВИНА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616143" y="2780928"/>
              <a:ext cx="2386017" cy="6480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sr-Cyrl-RS" dirty="0" smtClean="0">
                  <a:solidFill>
                    <a:schemeClr val="tx2">
                      <a:lumMod val="75000"/>
                    </a:schemeClr>
                  </a:solidFill>
                </a:rPr>
                <a:t>НЕФИНАНСИЈСКА ИМОВИНА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616143" y="4409955"/>
              <a:ext cx="2386015" cy="6480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sr-Cyrl-RS" dirty="0" smtClean="0">
                  <a:solidFill>
                    <a:schemeClr val="tx2">
                      <a:lumMod val="75000"/>
                    </a:schemeClr>
                  </a:solidFill>
                </a:rPr>
                <a:t>ОБАВЕЗЕ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616143" y="2013369"/>
              <a:ext cx="2386015" cy="6480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sr-Cyrl-RS" dirty="0" smtClean="0">
                  <a:solidFill>
                    <a:schemeClr val="tx2">
                      <a:lumMod val="75000"/>
                    </a:schemeClr>
                  </a:solidFill>
                </a:rPr>
                <a:t>РАСХОДИ И ИЗДАЦИ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616144" y="5912085"/>
              <a:ext cx="2386014" cy="6480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sr-Cyrl-RS" dirty="0" smtClean="0">
                  <a:solidFill>
                    <a:schemeClr val="tx2">
                      <a:lumMod val="75000"/>
                    </a:schemeClr>
                  </a:solidFill>
                </a:rPr>
                <a:t>ЈАВНЕ НАБАВКЕ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graphicFrame>
          <p:nvGraphicFramePr>
            <p:cNvPr id="4" name="Chart 3"/>
            <p:cNvGraphicFramePr/>
            <p:nvPr>
              <p:extLst>
                <p:ext uri="{D42A27DB-BD31-4B8C-83A1-F6EECF244321}">
                  <p14:modId xmlns:p14="http://schemas.microsoft.com/office/powerpoint/2010/main" val="4222718828"/>
                </p:ext>
              </p:extLst>
            </p:nvPr>
          </p:nvGraphicFramePr>
          <p:xfrm>
            <a:off x="2939595" y="1026414"/>
            <a:ext cx="4008669" cy="58381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3" name="Rounded Rectangle 22"/>
            <p:cNvSpPr/>
            <p:nvPr/>
          </p:nvSpPr>
          <p:spPr>
            <a:xfrm>
              <a:off x="616143" y="1210429"/>
              <a:ext cx="2386015" cy="6480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sr-Cyrl-RS" dirty="0" smtClean="0">
                  <a:solidFill>
                    <a:schemeClr val="tx2">
                      <a:lumMod val="75000"/>
                    </a:schemeClr>
                  </a:solidFill>
                </a:rPr>
                <a:t>ПРИХОДИ И ПРИМАЊА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616143" y="5157192"/>
              <a:ext cx="2386015" cy="648000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r>
                <a:rPr lang="sr-Cyrl-RS" dirty="0" smtClean="0">
                  <a:solidFill>
                    <a:schemeClr val="tx2">
                      <a:lumMod val="75000"/>
                    </a:schemeClr>
                  </a:solidFill>
                </a:rPr>
                <a:t>РЕЗУЛТАТ ПОСЛОВАЊА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80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>
            <a:endCxn id="29" idx="0"/>
          </p:cNvCxnSpPr>
          <p:nvPr/>
        </p:nvCxnSpPr>
        <p:spPr>
          <a:xfrm flipH="1">
            <a:off x="7883961" y="3138004"/>
            <a:ext cx="104" cy="2530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>
            <a:stCxn id="15" idx="2"/>
          </p:cNvCxnSpPr>
          <p:nvPr/>
        </p:nvCxnSpPr>
        <p:spPr>
          <a:xfrm>
            <a:off x="5741873" y="3138004"/>
            <a:ext cx="0" cy="25309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202269" y="1492214"/>
            <a:ext cx="8509836" cy="5154361"/>
            <a:chOff x="310636" y="1119600"/>
            <a:chExt cx="8509836" cy="5154361"/>
          </a:xfrm>
        </p:grpSpPr>
        <p:sp>
          <p:nvSpPr>
            <p:cNvPr id="15" name="Rectangle 14"/>
            <p:cNvSpPr/>
            <p:nvPr/>
          </p:nvSpPr>
          <p:spPr>
            <a:xfrm>
              <a:off x="4968240" y="2081390"/>
              <a:ext cx="1764000" cy="684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"/>
              <a:r>
                <a:rPr lang="sr-Cyrl-CS" dirty="0" smtClean="0">
                  <a:solidFill>
                    <a:schemeClr val="tx2">
                      <a:lumMod val="75000"/>
                    </a:schemeClr>
                  </a:solidFill>
                </a:rPr>
                <a:t>ФИНАНСИЈСКИ </a:t>
              </a:r>
            </a:p>
            <a:p>
              <a:pPr algn="ctr" fontAlgn="b"/>
              <a:r>
                <a:rPr lang="sr-Cyrl-CS" dirty="0" smtClean="0">
                  <a:solidFill>
                    <a:schemeClr val="tx2">
                      <a:lumMod val="75000"/>
                    </a:schemeClr>
                  </a:solidFill>
                </a:rPr>
                <a:t>ИЗВЕШТАЈИ</a:t>
              </a:r>
              <a:endParaRPr lang="sr-Cyrl-C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6" name="Rectangle 15">
              <a:hlinkClick r:id="" action="ppaction://noaction"/>
            </p:cNvPr>
            <p:cNvSpPr/>
            <p:nvPr/>
          </p:nvSpPr>
          <p:spPr>
            <a:xfrm>
              <a:off x="3084239" y="4502549"/>
              <a:ext cx="1728192" cy="57606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sr-Cyrl-RS" dirty="0" smtClean="0">
                  <a:solidFill>
                    <a:schemeClr val="tx2">
                      <a:lumMod val="75000"/>
                    </a:schemeClr>
                  </a:solidFill>
                </a:rPr>
                <a:t>М</a:t>
              </a:r>
              <a:r>
                <a:rPr lang="sr-Latn-CS" dirty="0" smtClean="0">
                  <a:solidFill>
                    <a:schemeClr val="tx2">
                      <a:lumMod val="75000"/>
                    </a:schemeClr>
                  </a:solidFill>
                </a:rPr>
                <a:t>ишљење </a:t>
              </a:r>
              <a:r>
                <a:rPr lang="sr-Latn-CS" dirty="0">
                  <a:solidFill>
                    <a:schemeClr val="tx2">
                      <a:lumMod val="75000"/>
                    </a:schemeClr>
                  </a:solidFill>
                </a:rPr>
                <a:t>са резервом </a:t>
              </a:r>
              <a:endParaRPr lang="en-GB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7" name="Rectangle 16">
              <a:hlinkClick r:id="" action="ppaction://noaction"/>
            </p:cNvPr>
            <p:cNvSpPr/>
            <p:nvPr/>
          </p:nvSpPr>
          <p:spPr>
            <a:xfrm>
              <a:off x="737432" y="5296378"/>
              <a:ext cx="1728192" cy="5760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sr-Cyrl-RS" dirty="0" smtClean="0">
                  <a:solidFill>
                    <a:schemeClr val="tx2">
                      <a:lumMod val="75000"/>
                    </a:schemeClr>
                  </a:solidFill>
                </a:rPr>
                <a:t>У ТОКУ</a:t>
              </a:r>
              <a:endParaRPr lang="en-GB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91951" y="3028163"/>
              <a:ext cx="237626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dirty="0" smtClean="0">
                  <a:solidFill>
                    <a:schemeClr val="tx2">
                      <a:lumMod val="75000"/>
                    </a:schemeClr>
                  </a:solidFill>
                </a:rPr>
                <a:t>НЕМОДИФИКОВАНО</a:t>
              </a:r>
            </a:p>
            <a:p>
              <a:pPr algn="ctr"/>
              <a:r>
                <a:rPr lang="sr-Cyrl-RS" dirty="0" smtClean="0">
                  <a:solidFill>
                    <a:schemeClr val="tx2">
                      <a:lumMod val="75000"/>
                    </a:schemeClr>
                  </a:solidFill>
                </a:rPr>
                <a:t>(ПОЗИТИВНО) </a:t>
              </a:r>
            </a:p>
            <a:p>
              <a:pPr algn="ctr"/>
              <a:r>
                <a:rPr lang="sr-Cyrl-RS" dirty="0" smtClean="0">
                  <a:solidFill>
                    <a:schemeClr val="tx2">
                      <a:lumMod val="75000"/>
                    </a:schemeClr>
                  </a:solidFill>
                </a:rPr>
                <a:t>МИШЉЕЊЕ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91951" y="4502549"/>
              <a:ext cx="23762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r-Cyrl-RS" dirty="0" smtClean="0">
                  <a:solidFill>
                    <a:schemeClr val="tx2">
                      <a:lumMod val="75000"/>
                    </a:schemeClr>
                  </a:solidFill>
                </a:rPr>
                <a:t>МОДИФИКОВАНО</a:t>
              </a:r>
              <a:endParaRPr lang="sr-Cyrl-RS" dirty="0">
                <a:solidFill>
                  <a:schemeClr val="tx2">
                    <a:lumMod val="75000"/>
                  </a:schemeClr>
                </a:solidFill>
              </a:endParaRPr>
            </a:p>
            <a:p>
              <a:pPr algn="ctr"/>
              <a:r>
                <a:rPr lang="sr-Cyrl-RS" dirty="0" smtClean="0">
                  <a:solidFill>
                    <a:schemeClr val="tx2">
                      <a:lumMod val="75000"/>
                    </a:schemeClr>
                  </a:solidFill>
                </a:rPr>
                <a:t>МИШЉЕЊЕ</a:t>
              </a:r>
              <a:endParaRPr lang="en-U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310636" y="4146919"/>
              <a:ext cx="8280920" cy="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5364192" y="3119568"/>
              <a:ext cx="936000" cy="64633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sr-Cyrl-RS" sz="3600" b="1" dirty="0">
                  <a:solidFill>
                    <a:schemeClr val="tx2">
                      <a:lumMod val="75000"/>
                    </a:schemeClr>
                  </a:solidFill>
                </a:rPr>
                <a:t>2</a:t>
              </a:r>
              <a:endParaRPr lang="en-US" sz="36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364192" y="5296378"/>
              <a:ext cx="936000" cy="64633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chemeClr val="tx2">
                      <a:lumMod val="75000"/>
                    </a:schemeClr>
                  </a:solidFill>
                </a:rPr>
                <a:t>2</a:t>
              </a:r>
              <a:endParaRPr lang="en-US" sz="36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364192" y="4432282"/>
              <a:ext cx="936000" cy="64633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chemeClr val="tx2">
                      <a:lumMod val="75000"/>
                    </a:schemeClr>
                  </a:solidFill>
                </a:rPr>
                <a:t>7</a:t>
              </a:r>
              <a:endParaRPr lang="en-US" sz="36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8697" y="5537004"/>
              <a:ext cx="731733" cy="736957"/>
            </a:xfrm>
            <a:prstGeom prst="rect">
              <a:avLst/>
            </a:prstGeom>
          </p:spPr>
        </p:pic>
        <p:pic>
          <p:nvPicPr>
            <p:cNvPr id="26" name="Picture 25">
              <a:hlinkClick r:id="" action="ppaction://noaction"/>
            </p:cNvPr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0339" y="2274711"/>
              <a:ext cx="633189" cy="633189"/>
            </a:xfrm>
            <a:prstGeom prst="rect">
              <a:avLst/>
            </a:prstGeom>
          </p:spPr>
        </p:pic>
        <p:sp>
          <p:nvSpPr>
            <p:cNvPr id="27" name="Rectangle 26"/>
            <p:cNvSpPr/>
            <p:nvPr/>
          </p:nvSpPr>
          <p:spPr>
            <a:xfrm>
              <a:off x="7056472" y="2071135"/>
              <a:ext cx="1764000" cy="684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40000"/>
                  <a:lumOff val="60000"/>
                </a:schemeClr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fontAlgn="b"/>
              <a:r>
                <a:rPr lang="sr-Cyrl-CS" dirty="0" smtClean="0">
                  <a:solidFill>
                    <a:schemeClr val="tx2">
                      <a:lumMod val="75000"/>
                    </a:schemeClr>
                  </a:solidFill>
                </a:rPr>
                <a:t>ПРАВИЛНОСТ ПОСЛОВАЊА</a:t>
              </a:r>
              <a:endParaRPr lang="sr-Cyrl-CS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524432" y="3109313"/>
              <a:ext cx="936000" cy="64633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lIns="36000" rIns="36000" rtlCol="0">
              <a:spAutoFit/>
            </a:bodyPr>
            <a:lstStyle/>
            <a:p>
              <a:pPr algn="ctr"/>
              <a:r>
                <a:rPr lang="sr-Cyrl-RS" sz="3600" b="1" dirty="0">
                  <a:solidFill>
                    <a:schemeClr val="tx2">
                      <a:lumMod val="75000"/>
                    </a:schemeClr>
                  </a:solidFill>
                </a:rPr>
                <a:t>0</a:t>
              </a:r>
              <a:endParaRPr lang="en-US" sz="36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524328" y="5296378"/>
              <a:ext cx="936000" cy="64633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chemeClr val="tx2">
                      <a:lumMod val="75000"/>
                    </a:schemeClr>
                  </a:solidFill>
                </a:rPr>
                <a:t>2</a:t>
              </a:r>
              <a:endParaRPr lang="en-US" sz="36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24432" y="4430541"/>
              <a:ext cx="936000" cy="64633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chemeClr val="tx2">
                      <a:lumMod val="75000"/>
                    </a:schemeClr>
                  </a:solidFill>
                </a:rPr>
                <a:t>9</a:t>
              </a:r>
              <a:endParaRPr lang="en-US" sz="36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419698" y="1119600"/>
              <a:ext cx="936000" cy="70788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sr-Cyrl-RS" sz="4000" b="1" dirty="0" smtClean="0">
                  <a:solidFill>
                    <a:schemeClr val="tx2">
                      <a:lumMod val="75000"/>
                    </a:schemeClr>
                  </a:solidFill>
                </a:rPr>
                <a:t>11</a:t>
              </a:r>
              <a:endParaRPr lang="en-US" sz="40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389792" y="1125451"/>
              <a:ext cx="936000" cy="70788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sr-Cyrl-RS" sz="4000" b="1" dirty="0" smtClean="0">
                  <a:solidFill>
                    <a:schemeClr val="tx2">
                      <a:lumMod val="75000"/>
                    </a:schemeClr>
                  </a:solidFill>
                </a:rPr>
                <a:t>11</a:t>
              </a:r>
              <a:endParaRPr lang="en-US" sz="40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cxnSp>
        <p:nvCxnSpPr>
          <p:cNvPr id="41" name="Straight Connector 40"/>
          <p:cNvCxnSpPr/>
          <p:nvPr/>
        </p:nvCxnSpPr>
        <p:spPr>
          <a:xfrm>
            <a:off x="401627" y="2350432"/>
            <a:ext cx="8424936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330" y="1268760"/>
            <a:ext cx="785805" cy="78580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0238" y="261610"/>
            <a:ext cx="78436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sr-Cyrl-RS" sz="2800" dirty="0">
                <a:solidFill>
                  <a:schemeClr val="bg1"/>
                </a:solidFill>
                <a:cs typeface="Times New Roman" panose="02020603050405020304" pitchFamily="18" charset="0"/>
              </a:rPr>
              <a:t>ИЗРАЖЕНА </a:t>
            </a:r>
            <a:r>
              <a:rPr lang="sr-Cyrl-RS" sz="28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МИШЉЕЊА </a:t>
            </a:r>
            <a:endParaRPr lang="en-US" sz="2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57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9749</TotalTime>
  <Words>1820</Words>
  <Application>Microsoft Office PowerPoint</Application>
  <PresentationFormat>On-screen Show (4:3)</PresentationFormat>
  <Paragraphs>415</Paragraphs>
  <Slides>29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ДАТЕ ПРЕПОРУКЕ</vt:lpstr>
      <vt:lpstr>ПРЕПОРУКЕ ЧИЈА СЕ РАЛИЗАЦИЈА ПРАТИ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Dragan Zivkovic</dc:creator>
  <cp:lastModifiedBy>djurdja stefanovic</cp:lastModifiedBy>
  <cp:revision>512</cp:revision>
  <cp:lastPrinted>2016-12-07T13:04:37Z</cp:lastPrinted>
  <dcterms:created xsi:type="dcterms:W3CDTF">2016-06-08T11:06:07Z</dcterms:created>
  <dcterms:modified xsi:type="dcterms:W3CDTF">2016-12-08T09:20:28Z</dcterms:modified>
</cp:coreProperties>
</file>